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Economica"/>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Economica-regular.fntdata"/><Relationship Id="rId21" Type="http://schemas.openxmlformats.org/officeDocument/2006/relationships/slide" Target="slides/slide16.xml"/><Relationship Id="rId24" Type="http://schemas.openxmlformats.org/officeDocument/2006/relationships/font" Target="fonts/Economica-italic.fntdata"/><Relationship Id="rId23" Type="http://schemas.openxmlformats.org/officeDocument/2006/relationships/font" Target="fonts/Economic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Economica-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2d80f8257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2d80f8257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b41c72ed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2b41c72ed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d80f825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d80f825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2b41c72ed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2b41c72ed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d637f545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d637f545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e904f3ef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e904f3ef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f3258ab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f3258ab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2d637f545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2d637f545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d637f545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d637f545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 value proposition </a:t>
            </a:r>
            <a:endParaRPr/>
          </a:p>
          <a:p>
            <a:pPr indent="0" lvl="0" marL="0" rtl="0" algn="l">
              <a:spcBef>
                <a:spcPts val="0"/>
              </a:spcBef>
              <a:spcAft>
                <a:spcPts val="0"/>
              </a:spcAft>
              <a:buNone/>
            </a:pPr>
            <a:r>
              <a:rPr lang="en"/>
              <a:t>A/D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2d637f54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2d637f54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Xu, Y. Xu and Q. Zhang / Computers and Electrical Engineering 80 (2019) 106470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d637f545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d637f545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d637f545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2d637f545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b41c72ed0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b41c72ed0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2b415199f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2b415199f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2b41c72ed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2b41c72ed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2b41c72ed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2b41c72ed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5tIzdw9KMO_IBkCizqiYy83zwzhtYxdc/view" TargetMode="Externa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idx="1" type="body"/>
          </p:nvPr>
        </p:nvSpPr>
        <p:spPr>
          <a:xfrm>
            <a:off x="318900" y="248525"/>
            <a:ext cx="8825100" cy="4156500"/>
          </a:xfrm>
          <a:prstGeom prst="rect">
            <a:avLst/>
          </a:prstGeom>
        </p:spPr>
        <p:txBody>
          <a:bodyPr anchorCtr="0" anchor="t" bIns="91425" lIns="91425" spcFirstLastPara="1" rIns="91425" wrap="square" tIns="91425">
            <a:normAutofit fontScale="92500" lnSpcReduction="20000"/>
          </a:bodyPr>
          <a:lstStyle/>
          <a:p>
            <a:pPr indent="0" lvl="0" marL="0" rtl="0" algn="ctr">
              <a:lnSpc>
                <a:spcPct val="95000"/>
              </a:lnSpc>
              <a:spcBef>
                <a:spcPts val="0"/>
              </a:spcBef>
              <a:spcAft>
                <a:spcPts val="0"/>
              </a:spcAft>
              <a:buNone/>
            </a:pPr>
            <a:r>
              <a:t/>
            </a:r>
            <a:endParaRPr sz="5000">
              <a:solidFill>
                <a:schemeClr val="dk1"/>
              </a:solidFill>
            </a:endParaRPr>
          </a:p>
          <a:p>
            <a:pPr indent="0" lvl="0" marL="0" rtl="0" algn="ctr">
              <a:lnSpc>
                <a:spcPct val="95000"/>
              </a:lnSpc>
              <a:spcBef>
                <a:spcPts val="1200"/>
              </a:spcBef>
              <a:spcAft>
                <a:spcPts val="0"/>
              </a:spcAft>
              <a:buNone/>
            </a:pPr>
            <a:r>
              <a:rPr lang="en" sz="5000">
                <a:solidFill>
                  <a:schemeClr val="dk1"/>
                </a:solidFill>
              </a:rPr>
              <a:t>Truly Wireless Power Transfer</a:t>
            </a:r>
            <a:endParaRPr sz="5000">
              <a:solidFill>
                <a:schemeClr val="dk1"/>
              </a:solidFill>
            </a:endParaRPr>
          </a:p>
          <a:p>
            <a:pPr indent="0" lvl="0" marL="0" rtl="0" algn="ctr">
              <a:lnSpc>
                <a:spcPct val="95000"/>
              </a:lnSpc>
              <a:spcBef>
                <a:spcPts val="1200"/>
              </a:spcBef>
              <a:spcAft>
                <a:spcPts val="0"/>
              </a:spcAft>
              <a:buNone/>
            </a:pPr>
            <a:r>
              <a:t/>
            </a:r>
            <a:endParaRPr sz="5000">
              <a:solidFill>
                <a:schemeClr val="dk1"/>
              </a:solidFill>
            </a:endParaRPr>
          </a:p>
          <a:p>
            <a:pPr indent="0" lvl="0" marL="0" rtl="0" algn="ctr">
              <a:lnSpc>
                <a:spcPct val="95000"/>
              </a:lnSpc>
              <a:spcBef>
                <a:spcPts val="1200"/>
              </a:spcBef>
              <a:spcAft>
                <a:spcPts val="0"/>
              </a:spcAft>
              <a:buNone/>
            </a:pPr>
            <a:r>
              <a:t/>
            </a:r>
            <a:endParaRPr sz="5000">
              <a:solidFill>
                <a:schemeClr val="dk1"/>
              </a:solidFill>
            </a:endParaRPr>
          </a:p>
          <a:p>
            <a:pPr indent="0" lvl="0" marL="0" rtl="0" algn="ctr">
              <a:spcBef>
                <a:spcPts val="1200"/>
              </a:spcBef>
              <a:spcAft>
                <a:spcPts val="0"/>
              </a:spcAft>
              <a:buClr>
                <a:schemeClr val="dk1"/>
              </a:buClr>
              <a:buSzPct val="61111"/>
              <a:buFont typeface="Arial"/>
              <a:buNone/>
            </a:pPr>
            <a:r>
              <a:rPr lang="en"/>
              <a:t>Andrew Wang &amp; Dawinderdeep Sekhon</a:t>
            </a:r>
            <a:endParaRPr/>
          </a:p>
          <a:p>
            <a:pPr indent="0" lvl="0" marL="0" rtl="0" algn="ctr">
              <a:spcBef>
                <a:spcPts val="1200"/>
              </a:spcBef>
              <a:spcAft>
                <a:spcPts val="0"/>
              </a:spcAft>
              <a:buClr>
                <a:schemeClr val="dk1"/>
              </a:buClr>
              <a:buSzPct val="61111"/>
              <a:buFont typeface="Arial"/>
              <a:buNone/>
            </a:pPr>
            <a:r>
              <a:rPr lang="en"/>
              <a:t>Professor Sotoudeh Hamedi-Hagh </a:t>
            </a:r>
            <a:endParaRPr/>
          </a:p>
          <a:p>
            <a:pPr indent="0" lvl="0" marL="0" rtl="0" algn="ctr">
              <a:spcBef>
                <a:spcPts val="1200"/>
              </a:spcBef>
              <a:spcAft>
                <a:spcPts val="1200"/>
              </a:spcAft>
              <a:buClr>
                <a:schemeClr val="dk1"/>
              </a:buClr>
              <a:buSzPts val="1018"/>
              <a:buFont typeface="Arial"/>
              <a:buNone/>
            </a:pPr>
            <a:r>
              <a:rPr lang="en"/>
              <a:t>April 15, 2023 </a:t>
            </a:r>
            <a:endParaRPr sz="50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pic>
        <p:nvPicPr>
          <p:cNvPr id="185" name="Google Shape;185;p22"/>
          <p:cNvPicPr preferRelativeResize="0"/>
          <p:nvPr/>
        </p:nvPicPr>
        <p:blipFill>
          <a:blip r:embed="rId3">
            <a:alphaModFix/>
          </a:blip>
          <a:stretch>
            <a:fillRect/>
          </a:stretch>
        </p:blipFill>
        <p:spPr>
          <a:xfrm>
            <a:off x="5231625" y="152400"/>
            <a:ext cx="3691014" cy="4838700"/>
          </a:xfrm>
          <a:prstGeom prst="rect">
            <a:avLst/>
          </a:prstGeom>
          <a:noFill/>
          <a:ln>
            <a:noFill/>
          </a:ln>
        </p:spPr>
      </p:pic>
      <p:sp>
        <p:nvSpPr>
          <p:cNvPr id="186" name="Google Shape;186;p22"/>
          <p:cNvSpPr/>
          <p:nvPr/>
        </p:nvSpPr>
        <p:spPr>
          <a:xfrm>
            <a:off x="28300" y="733400"/>
            <a:ext cx="2032500" cy="63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Function Generator </a:t>
            </a:r>
            <a:endParaRPr sz="1800"/>
          </a:p>
        </p:txBody>
      </p:sp>
      <p:cxnSp>
        <p:nvCxnSpPr>
          <p:cNvPr id="187" name="Google Shape;187;p22"/>
          <p:cNvCxnSpPr>
            <a:endCxn id="188" idx="2"/>
          </p:cNvCxnSpPr>
          <p:nvPr/>
        </p:nvCxnSpPr>
        <p:spPr>
          <a:xfrm flipH="1">
            <a:off x="534025" y="1357175"/>
            <a:ext cx="5700" cy="441900"/>
          </a:xfrm>
          <a:prstGeom prst="straightConnector1">
            <a:avLst/>
          </a:prstGeom>
          <a:noFill/>
          <a:ln cap="flat" cmpd="sng" w="38100">
            <a:solidFill>
              <a:schemeClr val="lt1"/>
            </a:solidFill>
            <a:prstDash val="solid"/>
            <a:round/>
            <a:headEnd len="med" w="med" type="none"/>
            <a:tailEnd len="med" w="med" type="none"/>
          </a:ln>
        </p:spPr>
      </p:cxnSp>
      <p:sp>
        <p:nvSpPr>
          <p:cNvPr id="189" name="Google Shape;189;p22"/>
          <p:cNvSpPr txBox="1"/>
          <p:nvPr/>
        </p:nvSpPr>
        <p:spPr>
          <a:xfrm>
            <a:off x="181625" y="45350"/>
            <a:ext cx="42513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Testing Tx/Rx Diode Power Transfer  </a:t>
            </a:r>
            <a:endParaRPr sz="1800"/>
          </a:p>
        </p:txBody>
      </p:sp>
      <p:sp>
        <p:nvSpPr>
          <p:cNvPr id="190" name="Google Shape;190;p22"/>
          <p:cNvSpPr/>
          <p:nvPr/>
        </p:nvSpPr>
        <p:spPr>
          <a:xfrm>
            <a:off x="75925" y="4260725"/>
            <a:ext cx="2032500" cy="6378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Oscilloscope </a:t>
            </a:r>
            <a:endParaRPr sz="1800"/>
          </a:p>
        </p:txBody>
      </p:sp>
      <p:sp>
        <p:nvSpPr>
          <p:cNvPr id="188" name="Google Shape;188;p22"/>
          <p:cNvSpPr/>
          <p:nvPr/>
        </p:nvSpPr>
        <p:spPr>
          <a:xfrm>
            <a:off x="534025" y="1480175"/>
            <a:ext cx="660000" cy="637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Tx White coil </a:t>
            </a:r>
            <a:endParaRPr sz="300"/>
          </a:p>
        </p:txBody>
      </p:sp>
      <p:cxnSp>
        <p:nvCxnSpPr>
          <p:cNvPr id="191" name="Google Shape;191;p22"/>
          <p:cNvCxnSpPr>
            <a:stCxn id="192" idx="0"/>
            <a:endCxn id="193" idx="2"/>
          </p:cNvCxnSpPr>
          <p:nvPr/>
        </p:nvCxnSpPr>
        <p:spPr>
          <a:xfrm rot="10800000">
            <a:off x="534075" y="2679900"/>
            <a:ext cx="15000" cy="911700"/>
          </a:xfrm>
          <a:prstGeom prst="straightConnector1">
            <a:avLst/>
          </a:prstGeom>
          <a:noFill/>
          <a:ln cap="flat" cmpd="sng" w="38100">
            <a:solidFill>
              <a:srgbClr val="0000FF"/>
            </a:solidFill>
            <a:prstDash val="solid"/>
            <a:round/>
            <a:headEnd len="med" w="med" type="none"/>
            <a:tailEnd len="med" w="med" type="none"/>
          </a:ln>
        </p:spPr>
      </p:cxnSp>
      <p:sp>
        <p:nvSpPr>
          <p:cNvPr id="193" name="Google Shape;193;p22"/>
          <p:cNvSpPr/>
          <p:nvPr/>
        </p:nvSpPr>
        <p:spPr>
          <a:xfrm>
            <a:off x="534025" y="2360875"/>
            <a:ext cx="660000" cy="637800"/>
          </a:xfrm>
          <a:prstGeom prst="flowChartConnector">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Rx Greencoil </a:t>
            </a:r>
            <a:endParaRPr sz="300"/>
          </a:p>
        </p:txBody>
      </p:sp>
      <p:cxnSp>
        <p:nvCxnSpPr>
          <p:cNvPr id="194" name="Google Shape;194;p22"/>
          <p:cNvCxnSpPr>
            <a:endCxn id="195" idx="0"/>
          </p:cNvCxnSpPr>
          <p:nvPr/>
        </p:nvCxnSpPr>
        <p:spPr>
          <a:xfrm>
            <a:off x="1196875" y="2665550"/>
            <a:ext cx="3300" cy="912000"/>
          </a:xfrm>
          <a:prstGeom prst="straightConnector1">
            <a:avLst/>
          </a:prstGeom>
          <a:noFill/>
          <a:ln cap="flat" cmpd="sng" w="38100">
            <a:solidFill>
              <a:srgbClr val="0000FF"/>
            </a:solidFill>
            <a:prstDash val="solid"/>
            <a:round/>
            <a:headEnd len="med" w="med" type="none"/>
            <a:tailEnd len="med" w="med" type="none"/>
          </a:ln>
        </p:spPr>
      </p:cxnSp>
      <p:cxnSp>
        <p:nvCxnSpPr>
          <p:cNvPr id="196" name="Google Shape;196;p22"/>
          <p:cNvCxnSpPr/>
          <p:nvPr/>
        </p:nvCxnSpPr>
        <p:spPr>
          <a:xfrm rot="10800000">
            <a:off x="820625" y="3419125"/>
            <a:ext cx="0" cy="202500"/>
          </a:xfrm>
          <a:prstGeom prst="straightConnector1">
            <a:avLst/>
          </a:prstGeom>
          <a:noFill/>
          <a:ln cap="flat" cmpd="sng" w="38100">
            <a:solidFill>
              <a:schemeClr val="lt2"/>
            </a:solidFill>
            <a:prstDash val="solid"/>
            <a:round/>
            <a:headEnd len="med" w="med" type="none"/>
            <a:tailEnd len="med" w="med" type="none"/>
          </a:ln>
        </p:spPr>
      </p:cxnSp>
      <p:cxnSp>
        <p:nvCxnSpPr>
          <p:cNvPr id="197" name="Google Shape;197;p22"/>
          <p:cNvCxnSpPr/>
          <p:nvPr/>
        </p:nvCxnSpPr>
        <p:spPr>
          <a:xfrm flipH="1">
            <a:off x="978100" y="3415075"/>
            <a:ext cx="5100" cy="231000"/>
          </a:xfrm>
          <a:prstGeom prst="straightConnector1">
            <a:avLst/>
          </a:prstGeom>
          <a:noFill/>
          <a:ln cap="flat" cmpd="sng" w="38100">
            <a:solidFill>
              <a:schemeClr val="lt2"/>
            </a:solidFill>
            <a:prstDash val="solid"/>
            <a:round/>
            <a:headEnd len="med" w="med" type="none"/>
            <a:tailEnd len="med" w="med" type="none"/>
          </a:ln>
        </p:spPr>
      </p:cxnSp>
      <p:cxnSp>
        <p:nvCxnSpPr>
          <p:cNvPr id="198" name="Google Shape;198;p22"/>
          <p:cNvCxnSpPr>
            <a:endCxn id="195" idx="2"/>
          </p:cNvCxnSpPr>
          <p:nvPr/>
        </p:nvCxnSpPr>
        <p:spPr>
          <a:xfrm flipH="1" rot="10800000">
            <a:off x="983275" y="3615650"/>
            <a:ext cx="176400" cy="2700"/>
          </a:xfrm>
          <a:prstGeom prst="straightConnector1">
            <a:avLst/>
          </a:prstGeom>
          <a:noFill/>
          <a:ln cap="flat" cmpd="sng" w="38100">
            <a:solidFill>
              <a:schemeClr val="lt2"/>
            </a:solidFill>
            <a:prstDash val="solid"/>
            <a:round/>
            <a:headEnd len="med" w="med" type="none"/>
            <a:tailEnd len="med" w="med" type="none"/>
          </a:ln>
        </p:spPr>
      </p:cxnSp>
      <p:cxnSp>
        <p:nvCxnSpPr>
          <p:cNvPr id="199" name="Google Shape;199;p22"/>
          <p:cNvCxnSpPr>
            <a:stCxn id="192" idx="6"/>
          </p:cNvCxnSpPr>
          <p:nvPr/>
        </p:nvCxnSpPr>
        <p:spPr>
          <a:xfrm flipH="1" rot="10800000">
            <a:off x="589575" y="3626400"/>
            <a:ext cx="250200" cy="3300"/>
          </a:xfrm>
          <a:prstGeom prst="straightConnector1">
            <a:avLst/>
          </a:prstGeom>
          <a:noFill/>
          <a:ln cap="flat" cmpd="sng" w="38100">
            <a:solidFill>
              <a:schemeClr val="lt2"/>
            </a:solidFill>
            <a:prstDash val="solid"/>
            <a:round/>
            <a:headEnd len="med" w="med" type="none"/>
            <a:tailEnd len="med" w="med" type="none"/>
          </a:ln>
        </p:spPr>
      </p:cxnSp>
      <p:sp>
        <p:nvSpPr>
          <p:cNvPr id="195" name="Google Shape;195;p22"/>
          <p:cNvSpPr/>
          <p:nvPr/>
        </p:nvSpPr>
        <p:spPr>
          <a:xfrm>
            <a:off x="1159675" y="3577550"/>
            <a:ext cx="81000" cy="762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508575" y="3591600"/>
            <a:ext cx="81000" cy="762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2"/>
          <p:cNvCxnSpPr>
            <a:endCxn id="195" idx="4"/>
          </p:cNvCxnSpPr>
          <p:nvPr/>
        </p:nvCxnSpPr>
        <p:spPr>
          <a:xfrm rot="10800000">
            <a:off x="1200175" y="3653750"/>
            <a:ext cx="8700" cy="603600"/>
          </a:xfrm>
          <a:prstGeom prst="straightConnector1">
            <a:avLst/>
          </a:prstGeom>
          <a:noFill/>
          <a:ln cap="flat" cmpd="sng" w="38100">
            <a:solidFill>
              <a:srgbClr val="9900FF"/>
            </a:solidFill>
            <a:prstDash val="solid"/>
            <a:round/>
            <a:headEnd len="med" w="med" type="none"/>
            <a:tailEnd len="med" w="med" type="none"/>
          </a:ln>
        </p:spPr>
      </p:cxnSp>
      <p:cxnSp>
        <p:nvCxnSpPr>
          <p:cNvPr id="201" name="Google Shape;201;p22"/>
          <p:cNvCxnSpPr/>
          <p:nvPr/>
        </p:nvCxnSpPr>
        <p:spPr>
          <a:xfrm rot="10800000">
            <a:off x="546675" y="3657500"/>
            <a:ext cx="4800" cy="596100"/>
          </a:xfrm>
          <a:prstGeom prst="straightConnector1">
            <a:avLst/>
          </a:prstGeom>
          <a:noFill/>
          <a:ln cap="flat" cmpd="sng" w="38100">
            <a:solidFill>
              <a:srgbClr val="9900FF"/>
            </a:solidFill>
            <a:prstDash val="solid"/>
            <a:round/>
            <a:headEnd len="med" w="med" type="none"/>
            <a:tailEnd len="med" w="med" type="none"/>
          </a:ln>
        </p:spPr>
      </p:cxnSp>
      <p:cxnSp>
        <p:nvCxnSpPr>
          <p:cNvPr id="202" name="Google Shape;202;p22"/>
          <p:cNvCxnSpPr>
            <a:endCxn id="188" idx="6"/>
          </p:cNvCxnSpPr>
          <p:nvPr/>
        </p:nvCxnSpPr>
        <p:spPr>
          <a:xfrm flipH="1">
            <a:off x="1194025" y="1385675"/>
            <a:ext cx="2700" cy="413400"/>
          </a:xfrm>
          <a:prstGeom prst="straightConnector1">
            <a:avLst/>
          </a:prstGeom>
          <a:noFill/>
          <a:ln cap="flat" cmpd="sng" w="38100">
            <a:solidFill>
              <a:schemeClr val="lt1"/>
            </a:solidFill>
            <a:prstDash val="solid"/>
            <a:round/>
            <a:headEnd len="med" w="med" type="none"/>
            <a:tailEnd len="med" w="med" type="none"/>
          </a:ln>
        </p:spPr>
      </p:cxnSp>
      <p:sp>
        <p:nvSpPr>
          <p:cNvPr id="203" name="Google Shape;203;p22"/>
          <p:cNvSpPr txBox="1"/>
          <p:nvPr/>
        </p:nvSpPr>
        <p:spPr>
          <a:xfrm>
            <a:off x="2086100" y="803375"/>
            <a:ext cx="30000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Input is 2.4 kHz, 5 Vpp </a:t>
            </a:r>
            <a:endParaRPr sz="1800"/>
          </a:p>
          <a:p>
            <a:pPr indent="0" lvl="0" marL="0" rtl="0" algn="l">
              <a:spcBef>
                <a:spcPts val="0"/>
              </a:spcBef>
              <a:spcAft>
                <a:spcPts val="0"/>
              </a:spcAft>
              <a:buNone/>
            </a:pPr>
            <a:r>
              <a:rPr lang="en" sz="1800"/>
              <a:t>Coil Inductance is 192 uH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a:p>
        </p:txBody>
      </p:sp>
      <p:sp>
        <p:nvSpPr>
          <p:cNvPr id="204" name="Google Shape;204;p22"/>
          <p:cNvSpPr txBox="1"/>
          <p:nvPr/>
        </p:nvSpPr>
        <p:spPr>
          <a:xfrm>
            <a:off x="2060800" y="2243150"/>
            <a:ext cx="3000000" cy="133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Output is 2.4 kHz, 0.2Vpp</a:t>
            </a:r>
            <a:endParaRPr sz="1800"/>
          </a:p>
          <a:p>
            <a:pPr indent="0" lvl="0" marL="0" rtl="0" algn="l">
              <a:spcBef>
                <a:spcPts val="0"/>
              </a:spcBef>
              <a:spcAft>
                <a:spcPts val="0"/>
              </a:spcAft>
              <a:buNone/>
            </a:pPr>
            <a:r>
              <a:rPr lang="en" sz="1800"/>
              <a:t>Coil Inductance is 193 uH </a:t>
            </a:r>
            <a:endParaRPr sz="1800"/>
          </a:p>
          <a:p>
            <a:pPr indent="0" lvl="0" marL="0" rtl="0" algn="l">
              <a:spcBef>
                <a:spcPts val="0"/>
              </a:spcBef>
              <a:spcAft>
                <a:spcPts val="0"/>
              </a:spcAft>
              <a:buNone/>
            </a:pPr>
            <a:r>
              <a:rPr lang="en" sz="1800"/>
              <a:t>Capacitor is 22 uF </a:t>
            </a:r>
            <a:endParaRPr sz="1800"/>
          </a:p>
          <a:p>
            <a:pPr indent="0" lvl="0" marL="0" rtl="0" algn="l">
              <a:lnSpc>
                <a:spcPct val="115000"/>
              </a:lnSpc>
              <a:spcBef>
                <a:spcPts val="0"/>
              </a:spcBef>
              <a:spcAft>
                <a:spcPts val="0"/>
              </a:spcAft>
              <a:buNone/>
            </a:pPr>
            <a:r>
              <a:rPr lang="en" sz="1800"/>
              <a:t> </a:t>
            </a:r>
            <a:endParaRPr sz="1800"/>
          </a:p>
        </p:txBody>
      </p:sp>
      <p:sp>
        <p:nvSpPr>
          <p:cNvPr id="205" name="Google Shape;205;p22"/>
          <p:cNvSpPr/>
          <p:nvPr/>
        </p:nvSpPr>
        <p:spPr>
          <a:xfrm rot="-5400000">
            <a:off x="728677" y="3143729"/>
            <a:ext cx="366200" cy="260950"/>
          </a:xfrm>
          <a:prstGeom prst="flowChartMagneticDrum">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txBox="1"/>
          <p:nvPr/>
        </p:nvSpPr>
        <p:spPr>
          <a:xfrm>
            <a:off x="2060800" y="1546663"/>
            <a:ext cx="3295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Resonance frequency = 1/2pi *sqrt(LC) = 2.4 kHz</a:t>
            </a:r>
            <a:endParaRPr sz="2100"/>
          </a:p>
        </p:txBody>
      </p:sp>
      <p:sp>
        <p:nvSpPr>
          <p:cNvPr id="207" name="Google Shape;207;p22"/>
          <p:cNvSpPr txBox="1"/>
          <p:nvPr/>
        </p:nvSpPr>
        <p:spPr>
          <a:xfrm>
            <a:off x="2108425" y="3309050"/>
            <a:ext cx="2622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Max Received Voltage was 3 Vpp found to be at 1.2MHz not 2.3 kHz as expected.</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Materials</a:t>
            </a:r>
            <a:endParaRPr/>
          </a:p>
        </p:txBody>
      </p:sp>
      <p:sp>
        <p:nvSpPr>
          <p:cNvPr id="213" name="Google Shape;213;p23"/>
          <p:cNvSpPr txBox="1"/>
          <p:nvPr>
            <p:ph idx="1" type="body"/>
          </p:nvPr>
        </p:nvSpPr>
        <p:spPr>
          <a:xfrm>
            <a:off x="311700" y="1249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Two Copper Coils with Matching Inductance</a:t>
            </a:r>
            <a:endParaRPr/>
          </a:p>
          <a:p>
            <a:pPr indent="-342900" lvl="0" marL="457200" rtl="0" algn="l">
              <a:spcBef>
                <a:spcPts val="0"/>
              </a:spcBef>
              <a:spcAft>
                <a:spcPts val="0"/>
              </a:spcAft>
              <a:buSzPts val="1800"/>
              <a:buChar char="●"/>
            </a:pPr>
            <a:r>
              <a:rPr lang="en"/>
              <a:t>4 diodes for rectifier</a:t>
            </a:r>
            <a:endParaRPr/>
          </a:p>
          <a:p>
            <a:pPr indent="-342900" lvl="0" marL="457200" rtl="0" algn="l">
              <a:spcBef>
                <a:spcPts val="0"/>
              </a:spcBef>
              <a:spcAft>
                <a:spcPts val="0"/>
              </a:spcAft>
              <a:buSzPts val="1800"/>
              <a:buChar char="●"/>
            </a:pPr>
            <a:r>
              <a:rPr lang="en"/>
              <a:t>Signal Generator For Testing</a:t>
            </a:r>
            <a:endParaRPr/>
          </a:p>
          <a:p>
            <a:pPr indent="-342900" lvl="0" marL="457200" rtl="0" algn="l">
              <a:spcBef>
                <a:spcPts val="0"/>
              </a:spcBef>
              <a:spcAft>
                <a:spcPts val="0"/>
              </a:spcAft>
              <a:buSzPts val="1800"/>
              <a:buChar char="●"/>
            </a:pPr>
            <a:r>
              <a:rPr lang="en"/>
              <a:t>Oscilloscope For Testing</a:t>
            </a:r>
            <a:endParaRPr/>
          </a:p>
          <a:p>
            <a:pPr indent="-342900" lvl="0" marL="457200" rtl="0" algn="l">
              <a:spcBef>
                <a:spcPts val="0"/>
              </a:spcBef>
              <a:spcAft>
                <a:spcPts val="0"/>
              </a:spcAft>
              <a:buSzPts val="1800"/>
              <a:buChar char="●"/>
            </a:pPr>
            <a:r>
              <a:rPr lang="en"/>
              <a:t>Capacitor for imaginary impedance</a:t>
            </a:r>
            <a:endParaRPr/>
          </a:p>
          <a:p>
            <a:pPr indent="0" lvl="0" marL="457200" rtl="0" algn="l">
              <a:spcBef>
                <a:spcPts val="120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214" name="Google Shape;214;p23"/>
          <p:cNvPicPr preferRelativeResize="0"/>
          <p:nvPr/>
        </p:nvPicPr>
        <p:blipFill>
          <a:blip r:embed="rId3">
            <a:alphaModFix/>
          </a:blip>
          <a:stretch>
            <a:fillRect/>
          </a:stretch>
        </p:blipFill>
        <p:spPr>
          <a:xfrm>
            <a:off x="5694471" y="918300"/>
            <a:ext cx="3137826" cy="3306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4"/>
          <p:cNvPicPr preferRelativeResize="0"/>
          <p:nvPr/>
        </p:nvPicPr>
        <p:blipFill rotWithShape="1">
          <a:blip r:embed="rId3">
            <a:alphaModFix/>
          </a:blip>
          <a:srcRect b="54740" l="0" r="0" t="0"/>
          <a:stretch/>
        </p:blipFill>
        <p:spPr>
          <a:xfrm>
            <a:off x="1543350" y="880300"/>
            <a:ext cx="3028650" cy="2827325"/>
          </a:xfrm>
          <a:prstGeom prst="rect">
            <a:avLst/>
          </a:prstGeom>
          <a:noFill/>
          <a:ln>
            <a:noFill/>
          </a:ln>
        </p:spPr>
      </p:pic>
      <p:sp>
        <p:nvSpPr>
          <p:cNvPr id="220" name="Google Shape;220;p24"/>
          <p:cNvSpPr txBox="1"/>
          <p:nvPr/>
        </p:nvSpPr>
        <p:spPr>
          <a:xfrm>
            <a:off x="25125" y="3794700"/>
            <a:ext cx="8844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pen Sans"/>
                <a:ea typeface="Open Sans"/>
                <a:cs typeface="Open Sans"/>
                <a:sym typeface="Open Sans"/>
              </a:rPr>
              <a:t>Current circuit is just inductor through a rectifier with a capacitor in series for the imaginary impedance.</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The main design is the wire loops that have to have the same impedance value.</a:t>
            </a:r>
            <a:endParaRPr sz="1800">
              <a:latin typeface="Open Sans"/>
              <a:ea typeface="Open Sans"/>
              <a:cs typeface="Open Sans"/>
              <a:sym typeface="Open Sans"/>
            </a:endParaRPr>
          </a:p>
        </p:txBody>
      </p:sp>
      <p:sp>
        <p:nvSpPr>
          <p:cNvPr id="221" name="Google Shape;221;p24"/>
          <p:cNvSpPr txBox="1"/>
          <p:nvPr/>
        </p:nvSpPr>
        <p:spPr>
          <a:xfrm>
            <a:off x="25125" y="49000"/>
            <a:ext cx="1935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200">
                <a:solidFill>
                  <a:schemeClr val="dk1"/>
                </a:solidFill>
                <a:latin typeface="Economica"/>
                <a:ea typeface="Economica"/>
                <a:cs typeface="Economica"/>
                <a:sym typeface="Economica"/>
              </a:rPr>
              <a:t>Design</a:t>
            </a:r>
            <a:endParaRPr sz="2000">
              <a:latin typeface="Open Sans"/>
              <a:ea typeface="Open Sans"/>
              <a:cs typeface="Open Sans"/>
              <a:sym typeface="Open Sans"/>
            </a:endParaRPr>
          </a:p>
        </p:txBody>
      </p:sp>
      <p:pic>
        <p:nvPicPr>
          <p:cNvPr id="222" name="Google Shape;222;p24"/>
          <p:cNvPicPr preferRelativeResize="0"/>
          <p:nvPr/>
        </p:nvPicPr>
        <p:blipFill>
          <a:blip r:embed="rId4">
            <a:alphaModFix/>
          </a:blip>
          <a:stretch>
            <a:fillRect/>
          </a:stretch>
        </p:blipFill>
        <p:spPr>
          <a:xfrm>
            <a:off x="4961125" y="1332474"/>
            <a:ext cx="3596100" cy="192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5"/>
          <p:cNvPicPr preferRelativeResize="0"/>
          <p:nvPr/>
        </p:nvPicPr>
        <p:blipFill rotWithShape="1">
          <a:blip r:embed="rId3">
            <a:alphaModFix/>
          </a:blip>
          <a:srcRect b="13236" l="7146" r="11552" t="15791"/>
          <a:stretch/>
        </p:blipFill>
        <p:spPr>
          <a:xfrm>
            <a:off x="148900" y="711125"/>
            <a:ext cx="1963661" cy="3721250"/>
          </a:xfrm>
          <a:prstGeom prst="rect">
            <a:avLst/>
          </a:prstGeom>
          <a:noFill/>
          <a:ln>
            <a:noFill/>
          </a:ln>
        </p:spPr>
      </p:pic>
      <p:pic>
        <p:nvPicPr>
          <p:cNvPr id="228" name="Google Shape;228;p25"/>
          <p:cNvPicPr preferRelativeResize="0"/>
          <p:nvPr/>
        </p:nvPicPr>
        <p:blipFill rotWithShape="1">
          <a:blip r:embed="rId4">
            <a:alphaModFix/>
          </a:blip>
          <a:srcRect b="14731" l="25075" r="1085" t="14512"/>
          <a:stretch/>
        </p:blipFill>
        <p:spPr>
          <a:xfrm>
            <a:off x="6730624" y="481933"/>
            <a:ext cx="1963650" cy="4081692"/>
          </a:xfrm>
          <a:prstGeom prst="rect">
            <a:avLst/>
          </a:prstGeom>
          <a:noFill/>
          <a:ln>
            <a:noFill/>
          </a:ln>
        </p:spPr>
      </p:pic>
      <p:sp>
        <p:nvSpPr>
          <p:cNvPr id="229" name="Google Shape;229;p25"/>
          <p:cNvSpPr txBox="1"/>
          <p:nvPr/>
        </p:nvSpPr>
        <p:spPr>
          <a:xfrm>
            <a:off x="299775" y="4432375"/>
            <a:ext cx="254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Transmission distance at 6 inches</a:t>
            </a:r>
            <a:endParaRPr/>
          </a:p>
        </p:txBody>
      </p:sp>
      <p:sp>
        <p:nvSpPr>
          <p:cNvPr id="230" name="Google Shape;230;p25"/>
          <p:cNvSpPr txBox="1"/>
          <p:nvPr/>
        </p:nvSpPr>
        <p:spPr>
          <a:xfrm>
            <a:off x="6496650" y="4500575"/>
            <a:ext cx="20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Transmission distance at 12 inches</a:t>
            </a:r>
            <a:endParaRPr/>
          </a:p>
        </p:txBody>
      </p:sp>
      <p:sp>
        <p:nvSpPr>
          <p:cNvPr id="231" name="Google Shape;231;p25"/>
          <p:cNvSpPr txBox="1"/>
          <p:nvPr/>
        </p:nvSpPr>
        <p:spPr>
          <a:xfrm>
            <a:off x="2750300" y="3669275"/>
            <a:ext cx="164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 inches away LED is still at full brightness.</a:t>
            </a:r>
            <a:endParaRPr/>
          </a:p>
        </p:txBody>
      </p:sp>
      <p:sp>
        <p:nvSpPr>
          <p:cNvPr id="232" name="Google Shape;232;p25"/>
          <p:cNvSpPr txBox="1"/>
          <p:nvPr/>
        </p:nvSpPr>
        <p:spPr>
          <a:xfrm>
            <a:off x="5036550" y="3530000"/>
            <a:ext cx="162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12 inches away LED is dim but still on.</a:t>
            </a:r>
            <a:endParaRPr/>
          </a:p>
        </p:txBody>
      </p:sp>
      <p:sp>
        <p:nvSpPr>
          <p:cNvPr id="233" name="Google Shape;233;p25"/>
          <p:cNvSpPr txBox="1"/>
          <p:nvPr/>
        </p:nvSpPr>
        <p:spPr>
          <a:xfrm>
            <a:off x="-152775" y="-40825"/>
            <a:ext cx="2197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200">
                <a:solidFill>
                  <a:schemeClr val="dk1"/>
                </a:solidFill>
                <a:latin typeface="Economica"/>
                <a:ea typeface="Economica"/>
                <a:cs typeface="Economica"/>
                <a:sym typeface="Economica"/>
              </a:rPr>
              <a:t>Testing</a:t>
            </a:r>
            <a:endParaRPr sz="3000"/>
          </a:p>
        </p:txBody>
      </p:sp>
      <p:sp>
        <p:nvSpPr>
          <p:cNvPr id="234" name="Google Shape;234;p25"/>
          <p:cNvSpPr txBox="1"/>
          <p:nvPr/>
        </p:nvSpPr>
        <p:spPr>
          <a:xfrm>
            <a:off x="2849475" y="1525050"/>
            <a:ext cx="2844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Conditions: </a:t>
            </a:r>
            <a:endParaRPr/>
          </a:p>
          <a:p>
            <a:pPr indent="0" lvl="0" marL="0" rtl="0" algn="l">
              <a:spcBef>
                <a:spcPts val="0"/>
              </a:spcBef>
              <a:spcAft>
                <a:spcPts val="0"/>
              </a:spcAft>
              <a:buNone/>
            </a:pPr>
            <a:r>
              <a:rPr lang="en"/>
              <a:t>2.5 MHz Sine Wave</a:t>
            </a:r>
            <a:endParaRPr/>
          </a:p>
          <a:p>
            <a:pPr indent="0" lvl="0" marL="0" rtl="0" algn="l">
              <a:spcBef>
                <a:spcPts val="0"/>
              </a:spcBef>
              <a:spcAft>
                <a:spcPts val="0"/>
              </a:spcAft>
              <a:buNone/>
            </a:pPr>
            <a:r>
              <a:rPr lang="en"/>
              <a:t>10 Vpp with 0.14A</a:t>
            </a:r>
            <a:endParaRPr/>
          </a:p>
          <a:p>
            <a:pPr indent="0" lvl="0" marL="0" rtl="0" algn="l">
              <a:spcBef>
                <a:spcPts val="0"/>
              </a:spcBef>
              <a:spcAft>
                <a:spcPts val="0"/>
              </a:spcAft>
              <a:buNone/>
            </a:pPr>
            <a:r>
              <a:rPr lang="en"/>
              <a:t>Transmitted Power is 0.98W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40" name="Google Shape;240;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a Sine Wave at 2.5 MHz with a 10Vpp transmitting 0.98W we can turn on an LED about 15 inches away. </a:t>
            </a:r>
            <a:endParaRPr/>
          </a:p>
          <a:p>
            <a:pPr indent="0" lvl="0" marL="0" rtl="0" algn="l">
              <a:spcBef>
                <a:spcPts val="1200"/>
              </a:spcBef>
              <a:spcAft>
                <a:spcPts val="0"/>
              </a:spcAft>
              <a:buNone/>
            </a:pPr>
            <a:r>
              <a:rPr lang="en"/>
              <a:t>7Vrms with 0.060A at maximum power transfer range (close together)  gives 0.42W received power. The efficiency of this is about 43%.</a:t>
            </a:r>
            <a:endParaRPr/>
          </a:p>
          <a:p>
            <a:pPr indent="0" lvl="0" marL="0" rtl="0" algn="l">
              <a:spcBef>
                <a:spcPts val="1200"/>
              </a:spcBef>
              <a:spcAft>
                <a:spcPts val="1200"/>
              </a:spcAft>
              <a:buNone/>
            </a:pPr>
            <a:r>
              <a:rPr lang="en"/>
              <a:t>After 6 inches there begins to be a drop off in voltage </a:t>
            </a:r>
            <a:r>
              <a:rPr lang="en"/>
              <a:t>received</a:t>
            </a:r>
            <a:r>
              <a:rPr lang="en"/>
              <a:t> and the LED becomes dimmer and dimmer the further it gets from the transmission coil. At 12 inches the </a:t>
            </a:r>
            <a:r>
              <a:rPr lang="en"/>
              <a:t>received</a:t>
            </a:r>
            <a:r>
              <a:rPr lang="en"/>
              <a:t> power is 2.5V with 0.020 A for </a:t>
            </a:r>
            <a:r>
              <a:rPr lang="en"/>
              <a:t> 0.05W. The </a:t>
            </a:r>
            <a:r>
              <a:rPr lang="en"/>
              <a:t>efficiency</a:t>
            </a:r>
            <a:r>
              <a:rPr lang="en"/>
              <a:t> here is now 5% so there is significant </a:t>
            </a:r>
            <a:r>
              <a:rPr lang="en"/>
              <a:t>drop off</a:t>
            </a: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nvSpPr>
        <p:spPr>
          <a:xfrm>
            <a:off x="0" y="2048933"/>
            <a:ext cx="91440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46" name="Google Shape;246;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47" name="Google Shape;247;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27" title="IMG_6123.MOV">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 / Future Work  </a:t>
            </a:r>
            <a:endParaRPr/>
          </a:p>
        </p:txBody>
      </p:sp>
      <p:sp>
        <p:nvSpPr>
          <p:cNvPr id="254" name="Google Shape;254;p2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rPr>
              <a:t>After many design iterations and reading through the current Qi charging standard, it became apparent that a student making a Qi compliant charger is impossible because of the active data communication protocol, (DPSK modulation scheme) required to initiate the power transfer contract between Qi compliant devices. </a:t>
            </a:r>
            <a:endParaRPr sz="1400">
              <a:solidFill>
                <a:schemeClr val="dk1"/>
              </a:solidFill>
            </a:endParaRPr>
          </a:p>
          <a:p>
            <a:pPr indent="0" lvl="0" marL="0" rtl="0" algn="l">
              <a:spcBef>
                <a:spcPts val="1200"/>
              </a:spcBef>
              <a:spcAft>
                <a:spcPts val="0"/>
              </a:spcAft>
              <a:buNone/>
            </a:pPr>
            <a:r>
              <a:rPr lang="en" sz="1400">
                <a:solidFill>
                  <a:schemeClr val="dk1"/>
                </a:solidFill>
              </a:rPr>
              <a:t>Diving deep into the Wireless power transfer literature, we realized that resonance wireless </a:t>
            </a:r>
            <a:r>
              <a:rPr lang="en" sz="1400">
                <a:solidFill>
                  <a:schemeClr val="dk1"/>
                </a:solidFill>
              </a:rPr>
              <a:t>charging is still considered “inductive resonance charging” due to the nature of sending and receiving magnetic B-fields to induce current in the receiver side inductor coil.  </a:t>
            </a:r>
            <a:endParaRPr sz="1400">
              <a:solidFill>
                <a:schemeClr val="dk1"/>
              </a:solidFill>
            </a:endParaRPr>
          </a:p>
          <a:p>
            <a:pPr indent="0" lvl="0" marL="0" rtl="0" algn="l">
              <a:spcBef>
                <a:spcPts val="1200"/>
              </a:spcBef>
              <a:spcAft>
                <a:spcPts val="1200"/>
              </a:spcAft>
              <a:buNone/>
            </a:pPr>
            <a:r>
              <a:rPr lang="en" sz="1400">
                <a:solidFill>
                  <a:schemeClr val="dk1"/>
                </a:solidFill>
              </a:rPr>
              <a:t>As for the results of our project, we were able to transmit </a:t>
            </a:r>
            <a:r>
              <a:rPr lang="en" sz="1400"/>
              <a:t>1</a:t>
            </a:r>
            <a:r>
              <a:rPr lang="en" sz="1400">
                <a:solidFill>
                  <a:schemeClr val="dk1"/>
                </a:solidFill>
              </a:rPr>
              <a:t>W, which keeps the LED at full brightness, up until 6 inches and after the power received begins to diminish, and the LED turns off after 12 inches. We were able to see how power transfer is much more efficient with matching inductance values for the transmission and receiving coils rather than mismatched inducatances.</a:t>
            </a:r>
            <a:endParaRPr sz="1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idx="1" type="body"/>
          </p:nvPr>
        </p:nvSpPr>
        <p:spPr>
          <a:xfrm>
            <a:off x="157200" y="599500"/>
            <a:ext cx="8751900" cy="4311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833">
                <a:solidFill>
                  <a:schemeClr val="dk1"/>
                </a:solidFill>
              </a:rPr>
              <a:t>Problem </a:t>
            </a:r>
            <a:endParaRPr sz="1833">
              <a:solidFill>
                <a:schemeClr val="dk1"/>
              </a:solidFill>
            </a:endParaRPr>
          </a:p>
          <a:p>
            <a:pPr indent="-319643" lvl="0" marL="457200" rtl="0" algn="l">
              <a:spcBef>
                <a:spcPts val="1200"/>
              </a:spcBef>
              <a:spcAft>
                <a:spcPts val="0"/>
              </a:spcAft>
              <a:buClr>
                <a:schemeClr val="dk1"/>
              </a:buClr>
              <a:buSzPct val="100000"/>
              <a:buChar char="●"/>
            </a:pPr>
            <a:r>
              <a:rPr lang="en" sz="1550">
                <a:solidFill>
                  <a:schemeClr val="dk1"/>
                </a:solidFill>
              </a:rPr>
              <a:t>Current standard for wireless charging (Qi) on mobile devices is based on </a:t>
            </a:r>
            <a:r>
              <a:rPr lang="en" sz="1550" u="sng">
                <a:solidFill>
                  <a:schemeClr val="dk1"/>
                </a:solidFill>
              </a:rPr>
              <a:t>induction</a:t>
            </a:r>
            <a:r>
              <a:rPr lang="en" sz="1550">
                <a:solidFill>
                  <a:schemeClr val="dk1"/>
                </a:solidFill>
              </a:rPr>
              <a:t> of magnetic flux between Tx and Rx and requires small transmission distance (cm)</a:t>
            </a:r>
            <a:endParaRPr sz="1550">
              <a:solidFill>
                <a:schemeClr val="dk1"/>
              </a:solidFill>
            </a:endParaRPr>
          </a:p>
          <a:p>
            <a:pPr indent="-319643" lvl="0" marL="457200" rtl="0" algn="l">
              <a:spcBef>
                <a:spcPts val="0"/>
              </a:spcBef>
              <a:spcAft>
                <a:spcPts val="0"/>
              </a:spcAft>
              <a:buClr>
                <a:schemeClr val="dk1"/>
              </a:buClr>
              <a:buSzPct val="100000"/>
              <a:buChar char="●"/>
            </a:pPr>
            <a:r>
              <a:rPr lang="en" sz="1550">
                <a:solidFill>
                  <a:schemeClr val="dk1"/>
                </a:solidFill>
              </a:rPr>
              <a:t>Qi requires precise physical alignment of phone and charger</a:t>
            </a:r>
            <a:endParaRPr sz="1550">
              <a:solidFill>
                <a:schemeClr val="dk1"/>
              </a:solidFill>
            </a:endParaRPr>
          </a:p>
          <a:p>
            <a:pPr indent="0" lvl="0" marL="0" rtl="0" algn="l">
              <a:spcBef>
                <a:spcPts val="1200"/>
              </a:spcBef>
              <a:spcAft>
                <a:spcPts val="0"/>
              </a:spcAft>
              <a:buNone/>
            </a:pPr>
            <a:r>
              <a:rPr lang="en">
                <a:solidFill>
                  <a:schemeClr val="dk1"/>
                </a:solidFill>
              </a:rPr>
              <a:t>Action</a:t>
            </a:r>
            <a:endParaRPr>
              <a:solidFill>
                <a:schemeClr val="dk1"/>
              </a:solidFill>
            </a:endParaRPr>
          </a:p>
          <a:p>
            <a:pPr indent="-320507" lvl="0" marL="457200" rtl="0" algn="l">
              <a:spcBef>
                <a:spcPts val="1200"/>
              </a:spcBef>
              <a:spcAft>
                <a:spcPts val="0"/>
              </a:spcAft>
              <a:buClr>
                <a:schemeClr val="dk1"/>
              </a:buClr>
              <a:buSzPct val="100000"/>
              <a:buChar char="●"/>
            </a:pPr>
            <a:r>
              <a:rPr lang="en" sz="1564">
                <a:solidFill>
                  <a:schemeClr val="dk1"/>
                </a:solidFill>
              </a:rPr>
              <a:t>Explore feasibility of a truly wireless charging system </a:t>
            </a:r>
            <a:endParaRPr sz="1564">
              <a:solidFill>
                <a:schemeClr val="dk1"/>
              </a:solidFill>
            </a:endParaRPr>
          </a:p>
          <a:p>
            <a:pPr indent="-320507" lvl="0" marL="457200" rtl="0" algn="l">
              <a:spcBef>
                <a:spcPts val="0"/>
              </a:spcBef>
              <a:spcAft>
                <a:spcPts val="0"/>
              </a:spcAft>
              <a:buClr>
                <a:schemeClr val="dk1"/>
              </a:buClr>
              <a:buSzPct val="100000"/>
              <a:buChar char="●"/>
            </a:pPr>
            <a:r>
              <a:rPr lang="en" sz="1564">
                <a:solidFill>
                  <a:schemeClr val="dk1"/>
                </a:solidFill>
              </a:rPr>
              <a:t>Build a prototype using </a:t>
            </a:r>
            <a:r>
              <a:rPr lang="en" sz="1564" u="sng">
                <a:solidFill>
                  <a:schemeClr val="dk1"/>
                </a:solidFill>
              </a:rPr>
              <a:t>resonance</a:t>
            </a:r>
            <a:r>
              <a:rPr lang="en" sz="1564">
                <a:solidFill>
                  <a:schemeClr val="dk1"/>
                </a:solidFill>
              </a:rPr>
              <a:t> charging as an alternative to induction</a:t>
            </a:r>
            <a:endParaRPr sz="1564">
              <a:solidFill>
                <a:schemeClr val="dk1"/>
              </a:solidFill>
            </a:endParaRPr>
          </a:p>
          <a:p>
            <a:pPr indent="0" lvl="0" marL="0" rtl="0" algn="l">
              <a:spcBef>
                <a:spcPts val="1200"/>
              </a:spcBef>
              <a:spcAft>
                <a:spcPts val="0"/>
              </a:spcAft>
              <a:buNone/>
            </a:pPr>
            <a:r>
              <a:rPr lang="en">
                <a:solidFill>
                  <a:schemeClr val="dk1"/>
                </a:solidFill>
              </a:rPr>
              <a:t>Results</a:t>
            </a:r>
            <a:endParaRPr>
              <a:solidFill>
                <a:schemeClr val="dk1"/>
              </a:solidFill>
            </a:endParaRPr>
          </a:p>
          <a:p>
            <a:pPr indent="-319643" lvl="0" marL="457200" rtl="0" algn="l">
              <a:spcBef>
                <a:spcPts val="1200"/>
              </a:spcBef>
              <a:spcAft>
                <a:spcPts val="0"/>
              </a:spcAft>
              <a:buClr>
                <a:schemeClr val="dk1"/>
              </a:buClr>
              <a:buSzPct val="100000"/>
              <a:buChar char="●"/>
            </a:pPr>
            <a:r>
              <a:rPr lang="en" sz="1550">
                <a:solidFill>
                  <a:schemeClr val="dk1"/>
                </a:solidFill>
              </a:rPr>
              <a:t>Proof of Concept that Resonance power transfer is possible at distances of over 1.5 ft. </a:t>
            </a:r>
            <a:r>
              <a:rPr lang="en" sz="1550">
                <a:solidFill>
                  <a:schemeClr val="dk1"/>
                </a:solidFill>
              </a:rPr>
              <a:t> </a:t>
            </a:r>
            <a:endParaRPr sz="1550">
              <a:solidFill>
                <a:schemeClr val="dk1"/>
              </a:solidFill>
            </a:endParaRPr>
          </a:p>
          <a:p>
            <a:pPr indent="-319643" lvl="0" marL="457200" rtl="0" algn="l">
              <a:spcBef>
                <a:spcPts val="0"/>
              </a:spcBef>
              <a:spcAft>
                <a:spcPts val="0"/>
              </a:spcAft>
              <a:buClr>
                <a:schemeClr val="dk1"/>
              </a:buClr>
              <a:buSzPct val="100000"/>
              <a:buChar char="●"/>
            </a:pPr>
            <a:r>
              <a:rPr lang="en" sz="1550">
                <a:solidFill>
                  <a:schemeClr val="dk1"/>
                </a:solidFill>
              </a:rPr>
              <a:t>Maintain Tx 1</a:t>
            </a:r>
            <a:r>
              <a:rPr lang="en" sz="1550"/>
              <a:t>W/Rx</a:t>
            </a:r>
            <a:r>
              <a:rPr lang="en" sz="1550">
                <a:solidFill>
                  <a:schemeClr val="dk1"/>
                </a:solidFill>
              </a:rPr>
              <a:t> </a:t>
            </a:r>
            <a:r>
              <a:rPr lang="en" sz="1550"/>
              <a:t>0.05</a:t>
            </a:r>
            <a:r>
              <a:rPr lang="en" sz="1550">
                <a:solidFill>
                  <a:schemeClr val="dk1"/>
                </a:solidFill>
              </a:rPr>
              <a:t>W charging at 1.5 </a:t>
            </a:r>
            <a:r>
              <a:rPr lang="en" sz="1550"/>
              <a:t>feet </a:t>
            </a:r>
            <a:r>
              <a:rPr lang="en" sz="1550">
                <a:solidFill>
                  <a:schemeClr val="dk1"/>
                </a:solidFill>
              </a:rPr>
              <a:t>distance between phone and charger </a:t>
            </a:r>
            <a:endParaRPr sz="1550">
              <a:solidFill>
                <a:schemeClr val="dk1"/>
              </a:solidFill>
            </a:endParaRPr>
          </a:p>
          <a:p>
            <a:pPr indent="0" lvl="0" marL="0" rtl="0" algn="l">
              <a:spcBef>
                <a:spcPts val="1200"/>
              </a:spcBef>
              <a:spcAft>
                <a:spcPts val="0"/>
              </a:spcAft>
              <a:buNone/>
            </a:pPr>
            <a:r>
              <a:rPr lang="en">
                <a:solidFill>
                  <a:schemeClr val="dk1"/>
                </a:solidFill>
              </a:rPr>
              <a:t>Significance </a:t>
            </a:r>
            <a:endParaRPr>
              <a:solidFill>
                <a:schemeClr val="dk1"/>
              </a:solidFill>
            </a:endParaRPr>
          </a:p>
          <a:p>
            <a:pPr indent="-319643" lvl="0" marL="457200" rtl="0" algn="l">
              <a:spcBef>
                <a:spcPts val="1200"/>
              </a:spcBef>
              <a:spcAft>
                <a:spcPts val="0"/>
              </a:spcAft>
              <a:buClr>
                <a:schemeClr val="dk1"/>
              </a:buClr>
              <a:buSzPct val="100000"/>
              <a:buChar char="●"/>
            </a:pPr>
            <a:r>
              <a:rPr lang="en" sz="1550">
                <a:solidFill>
                  <a:schemeClr val="dk1"/>
                </a:solidFill>
              </a:rPr>
              <a:t>Freedom and mobility for consumer, no need for precise alignment with the charger.</a:t>
            </a:r>
            <a:endParaRPr sz="1550">
              <a:solidFill>
                <a:schemeClr val="dk1"/>
              </a:solidFill>
            </a:endParaRPr>
          </a:p>
          <a:p>
            <a:pPr indent="-319643" lvl="0" marL="457200" rtl="0" algn="l">
              <a:spcBef>
                <a:spcPts val="0"/>
              </a:spcBef>
              <a:spcAft>
                <a:spcPts val="0"/>
              </a:spcAft>
              <a:buClr>
                <a:schemeClr val="dk1"/>
              </a:buClr>
              <a:buSzPct val="100000"/>
              <a:buChar char="●"/>
            </a:pPr>
            <a:r>
              <a:rPr lang="en" sz="1550">
                <a:solidFill>
                  <a:schemeClr val="dk1"/>
                </a:solidFill>
              </a:rPr>
              <a:t>Eliminate batteries and cable chargers, reduce landfill waste</a:t>
            </a:r>
            <a:endParaRPr>
              <a:solidFill>
                <a:schemeClr val="dk1"/>
              </a:solidFill>
            </a:endParaRPr>
          </a:p>
        </p:txBody>
      </p:sp>
      <p:sp>
        <p:nvSpPr>
          <p:cNvPr id="68" name="Google Shape;68;p14"/>
          <p:cNvSpPr txBox="1"/>
          <p:nvPr/>
        </p:nvSpPr>
        <p:spPr>
          <a:xfrm>
            <a:off x="3738450" y="36125"/>
            <a:ext cx="166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highlight>
                  <a:schemeClr val="lt1"/>
                </a:highlight>
              </a:rPr>
              <a:t>Overview </a:t>
            </a:r>
            <a:endParaRPr sz="2100">
              <a:solidFill>
                <a:schemeClr val="dk1"/>
              </a:solidFill>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275000" y="288225"/>
            <a:ext cx="8520600" cy="57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Equations </a:t>
            </a:r>
            <a:endParaRPr/>
          </a:p>
        </p:txBody>
      </p:sp>
      <p:pic>
        <p:nvPicPr>
          <p:cNvPr id="74" name="Google Shape;74;p15"/>
          <p:cNvPicPr preferRelativeResize="0"/>
          <p:nvPr/>
        </p:nvPicPr>
        <p:blipFill>
          <a:blip r:embed="rId3">
            <a:alphaModFix/>
          </a:blip>
          <a:stretch>
            <a:fillRect/>
          </a:stretch>
        </p:blipFill>
        <p:spPr>
          <a:xfrm>
            <a:off x="2413638" y="990225"/>
            <a:ext cx="4316720" cy="2393575"/>
          </a:xfrm>
          <a:prstGeom prst="rect">
            <a:avLst/>
          </a:prstGeom>
          <a:noFill/>
          <a:ln>
            <a:noFill/>
          </a:ln>
        </p:spPr>
      </p:pic>
      <p:sp>
        <p:nvSpPr>
          <p:cNvPr id="75" name="Google Shape;75;p15"/>
          <p:cNvSpPr txBox="1"/>
          <p:nvPr/>
        </p:nvSpPr>
        <p:spPr>
          <a:xfrm>
            <a:off x="541800" y="3437125"/>
            <a:ext cx="8060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B-fields from the Tx induce an alternating EMF in the small coil modeled as a voltage source.</a:t>
            </a:r>
            <a:endParaRPr sz="1200"/>
          </a:p>
          <a:p>
            <a:pPr indent="0" lvl="0" marL="0" rtl="0" algn="l">
              <a:spcBef>
                <a:spcPts val="0"/>
              </a:spcBef>
              <a:spcAft>
                <a:spcPts val="0"/>
              </a:spcAft>
              <a:buNone/>
            </a:pPr>
            <a:r>
              <a:rPr lang="en" sz="1200"/>
              <a:t>The Rx captures the b-fields and induce an EMF, an equivalent alternating voltage source. The Rx also has self inductance which impedes the time-varying currents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impedance of the Rx (L) is +jwL , choking current flow</a:t>
            </a:r>
            <a:endParaRPr sz="1200"/>
          </a:p>
          <a:p>
            <a:pPr indent="0" lvl="0" marL="0" rtl="0" algn="l">
              <a:spcBef>
                <a:spcPts val="0"/>
              </a:spcBef>
              <a:spcAft>
                <a:spcPts val="0"/>
              </a:spcAft>
              <a:buNone/>
            </a:pPr>
            <a:r>
              <a:rPr lang="en" sz="1200"/>
              <a:t>The impedance of the C is -j/wC </a:t>
            </a:r>
            <a:endParaRPr sz="1200"/>
          </a:p>
          <a:p>
            <a:pPr indent="0" lvl="0" marL="0" rtl="0" algn="l">
              <a:spcBef>
                <a:spcPts val="0"/>
              </a:spcBef>
              <a:spcAft>
                <a:spcPts val="0"/>
              </a:spcAft>
              <a:buNone/>
            </a:pPr>
            <a:r>
              <a:rPr lang="en" sz="1200"/>
              <a:t>If you adjust C so that +jwL -j/wC = 0 which is resonance, </a:t>
            </a:r>
            <a:endParaRPr sz="1200"/>
          </a:p>
          <a:p>
            <a:pPr indent="0" lvl="0" marL="0" rtl="0" algn="l">
              <a:spcBef>
                <a:spcPts val="0"/>
              </a:spcBef>
              <a:spcAft>
                <a:spcPts val="0"/>
              </a:spcAft>
              <a:buNone/>
            </a:pPr>
            <a:r>
              <a:rPr lang="en" sz="1200"/>
              <a:t>The LC series will have zero impedance and the </a:t>
            </a:r>
            <a:r>
              <a:rPr lang="en" sz="1200"/>
              <a:t>current</a:t>
            </a:r>
            <a:r>
              <a:rPr lang="en" sz="1200"/>
              <a:t> driven by the B-fields in the coil will be unchoked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1" type="body"/>
          </p:nvPr>
        </p:nvSpPr>
        <p:spPr>
          <a:xfrm>
            <a:off x="133975" y="424250"/>
            <a:ext cx="3678300" cy="65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rPr>
              <a:t>This is the formula to calculate resonance frequency </a:t>
            </a:r>
            <a:endParaRPr sz="1200">
              <a:solidFill>
                <a:schemeClr val="dk1"/>
              </a:solidFill>
            </a:endParaRPr>
          </a:p>
        </p:txBody>
      </p:sp>
      <p:pic>
        <p:nvPicPr>
          <p:cNvPr id="81" name="Google Shape;81;p16"/>
          <p:cNvPicPr preferRelativeResize="0"/>
          <p:nvPr/>
        </p:nvPicPr>
        <p:blipFill>
          <a:blip r:embed="rId3">
            <a:alphaModFix/>
          </a:blip>
          <a:stretch>
            <a:fillRect/>
          </a:stretch>
        </p:blipFill>
        <p:spPr>
          <a:xfrm>
            <a:off x="587588" y="1857100"/>
            <a:ext cx="1647825" cy="971550"/>
          </a:xfrm>
          <a:prstGeom prst="rect">
            <a:avLst/>
          </a:prstGeom>
          <a:noFill/>
          <a:ln>
            <a:noFill/>
          </a:ln>
        </p:spPr>
      </p:pic>
      <p:pic>
        <p:nvPicPr>
          <p:cNvPr id="82" name="Google Shape;82;p16"/>
          <p:cNvPicPr preferRelativeResize="0"/>
          <p:nvPr/>
        </p:nvPicPr>
        <p:blipFill>
          <a:blip r:embed="rId4">
            <a:alphaModFix/>
          </a:blip>
          <a:stretch>
            <a:fillRect/>
          </a:stretch>
        </p:blipFill>
        <p:spPr>
          <a:xfrm rot="5400000">
            <a:off x="4249138" y="-659662"/>
            <a:ext cx="952500" cy="2819400"/>
          </a:xfrm>
          <a:prstGeom prst="rect">
            <a:avLst/>
          </a:prstGeom>
          <a:noFill/>
          <a:ln>
            <a:noFill/>
          </a:ln>
        </p:spPr>
      </p:pic>
      <p:pic>
        <p:nvPicPr>
          <p:cNvPr id="83" name="Google Shape;83;p16"/>
          <p:cNvPicPr preferRelativeResize="0"/>
          <p:nvPr/>
        </p:nvPicPr>
        <p:blipFill>
          <a:blip r:embed="rId5">
            <a:alphaModFix/>
          </a:blip>
          <a:stretch>
            <a:fillRect/>
          </a:stretch>
        </p:blipFill>
        <p:spPr>
          <a:xfrm rot="5400000">
            <a:off x="4670538" y="229650"/>
            <a:ext cx="485775" cy="2409825"/>
          </a:xfrm>
          <a:prstGeom prst="rect">
            <a:avLst/>
          </a:prstGeom>
          <a:noFill/>
          <a:ln>
            <a:noFill/>
          </a:ln>
        </p:spPr>
      </p:pic>
      <p:pic>
        <p:nvPicPr>
          <p:cNvPr id="84" name="Google Shape;84;p16"/>
          <p:cNvPicPr preferRelativeResize="0"/>
          <p:nvPr/>
        </p:nvPicPr>
        <p:blipFill>
          <a:blip r:embed="rId6">
            <a:alphaModFix/>
          </a:blip>
          <a:stretch>
            <a:fillRect/>
          </a:stretch>
        </p:blipFill>
        <p:spPr>
          <a:xfrm rot="5400000">
            <a:off x="4780075" y="1490375"/>
            <a:ext cx="1209675" cy="1466850"/>
          </a:xfrm>
          <a:prstGeom prst="rect">
            <a:avLst/>
          </a:prstGeom>
          <a:noFill/>
          <a:ln>
            <a:noFill/>
          </a:ln>
        </p:spPr>
      </p:pic>
      <p:pic>
        <p:nvPicPr>
          <p:cNvPr id="85" name="Google Shape;85;p16"/>
          <p:cNvPicPr preferRelativeResize="0"/>
          <p:nvPr/>
        </p:nvPicPr>
        <p:blipFill>
          <a:blip r:embed="rId7">
            <a:alphaModFix/>
          </a:blip>
          <a:stretch>
            <a:fillRect/>
          </a:stretch>
        </p:blipFill>
        <p:spPr>
          <a:xfrm rot="5400000">
            <a:off x="5937950" y="444675"/>
            <a:ext cx="3222516" cy="2861725"/>
          </a:xfrm>
          <a:prstGeom prst="rect">
            <a:avLst/>
          </a:prstGeom>
          <a:noFill/>
          <a:ln>
            <a:noFill/>
          </a:ln>
        </p:spPr>
      </p:pic>
      <p:sp>
        <p:nvSpPr>
          <p:cNvPr id="86" name="Google Shape;86;p16"/>
          <p:cNvSpPr txBox="1"/>
          <p:nvPr>
            <p:ph idx="1" type="body"/>
          </p:nvPr>
        </p:nvSpPr>
        <p:spPr>
          <a:xfrm>
            <a:off x="133963" y="3556000"/>
            <a:ext cx="3864900" cy="13407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sz="1200">
                <a:solidFill>
                  <a:schemeClr val="dk1"/>
                </a:solidFill>
              </a:rPr>
              <a:t>These formulas are used to calculate the current flowing through the Tx (I1) and Rx (I2). when the resonance conditions are met, the power on the receive side which is a function of current, (shown on the y axis of the graph) is maximized at the normalized resonance frequency, and tapers off as the inductive or capacitive inductance dominates and resonance conditions are not met. </a:t>
            </a:r>
            <a:endParaRPr sz="1200">
              <a:solidFill>
                <a:schemeClr val="dk1"/>
              </a:solidFill>
            </a:endParaRPr>
          </a:p>
        </p:txBody>
      </p:sp>
      <p:pic>
        <p:nvPicPr>
          <p:cNvPr id="87" name="Google Shape;87;p16"/>
          <p:cNvPicPr preferRelativeResize="0"/>
          <p:nvPr/>
        </p:nvPicPr>
        <p:blipFill>
          <a:blip r:embed="rId8">
            <a:alphaModFix/>
          </a:blip>
          <a:stretch>
            <a:fillRect/>
          </a:stretch>
        </p:blipFill>
        <p:spPr>
          <a:xfrm>
            <a:off x="133975" y="1466575"/>
            <a:ext cx="2847975" cy="39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Equations </a:t>
            </a:r>
            <a:endParaRPr/>
          </a:p>
        </p:txBody>
      </p:sp>
      <p:pic>
        <p:nvPicPr>
          <p:cNvPr id="93" name="Google Shape;93;p17"/>
          <p:cNvPicPr preferRelativeResize="0"/>
          <p:nvPr/>
        </p:nvPicPr>
        <p:blipFill>
          <a:blip r:embed="rId3">
            <a:alphaModFix/>
          </a:blip>
          <a:stretch>
            <a:fillRect/>
          </a:stretch>
        </p:blipFill>
        <p:spPr>
          <a:xfrm>
            <a:off x="311700" y="1312545"/>
            <a:ext cx="4999575" cy="3344025"/>
          </a:xfrm>
          <a:prstGeom prst="rect">
            <a:avLst/>
          </a:prstGeom>
          <a:noFill/>
          <a:ln>
            <a:noFill/>
          </a:ln>
        </p:spPr>
      </p:pic>
      <p:sp>
        <p:nvSpPr>
          <p:cNvPr id="94" name="Google Shape;94;p17"/>
          <p:cNvSpPr txBox="1"/>
          <p:nvPr>
            <p:ph idx="1" type="body"/>
          </p:nvPr>
        </p:nvSpPr>
        <p:spPr>
          <a:xfrm>
            <a:off x="6125350" y="3601175"/>
            <a:ext cx="2467800" cy="9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rPr>
              <a:t>The Main functions of interest are of Power and efficiency which are detailed here </a:t>
            </a:r>
            <a:endParaRPr sz="1200">
              <a:solidFill>
                <a:schemeClr val="dk1"/>
              </a:solidFill>
            </a:endParaRPr>
          </a:p>
        </p:txBody>
      </p:sp>
      <p:sp>
        <p:nvSpPr>
          <p:cNvPr id="95" name="Google Shape;95;p17"/>
          <p:cNvSpPr txBox="1"/>
          <p:nvPr/>
        </p:nvSpPr>
        <p:spPr>
          <a:xfrm>
            <a:off x="1004738" y="4516050"/>
            <a:ext cx="361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 Xu, Y. Xu and Q. Zhang / Computers and Electrical Engineering 80 (2019) 106470</a:t>
            </a:r>
            <a:endParaRPr sz="700">
              <a:solidFill>
                <a:schemeClr val="dk1"/>
              </a:solidFill>
            </a:endParaRPr>
          </a:p>
          <a:p>
            <a:pPr indent="0" lvl="0" marL="0" rtl="0" algn="l">
              <a:spcBef>
                <a:spcPts val="0"/>
              </a:spcBef>
              <a:spcAft>
                <a:spcPts val="0"/>
              </a:spcAft>
              <a:buNone/>
            </a:pPr>
            <a:r>
              <a:t/>
            </a:r>
            <a:endParaRPr/>
          </a:p>
        </p:txBody>
      </p:sp>
      <p:pic>
        <p:nvPicPr>
          <p:cNvPr id="96" name="Google Shape;96;p17"/>
          <p:cNvPicPr preferRelativeResize="0"/>
          <p:nvPr/>
        </p:nvPicPr>
        <p:blipFill>
          <a:blip r:embed="rId4">
            <a:alphaModFix/>
          </a:blip>
          <a:stretch>
            <a:fillRect/>
          </a:stretch>
        </p:blipFill>
        <p:spPr>
          <a:xfrm>
            <a:off x="6054686" y="2246949"/>
            <a:ext cx="2066700" cy="572700"/>
          </a:xfrm>
          <a:prstGeom prst="rect">
            <a:avLst/>
          </a:prstGeom>
          <a:noFill/>
          <a:ln>
            <a:noFill/>
          </a:ln>
        </p:spPr>
      </p:pic>
      <p:pic>
        <p:nvPicPr>
          <p:cNvPr id="97" name="Google Shape;97;p17"/>
          <p:cNvPicPr preferRelativeResize="0"/>
          <p:nvPr/>
        </p:nvPicPr>
        <p:blipFill>
          <a:blip r:embed="rId5">
            <a:alphaModFix/>
          </a:blip>
          <a:stretch>
            <a:fillRect/>
          </a:stretch>
        </p:blipFill>
        <p:spPr>
          <a:xfrm>
            <a:off x="6125348" y="1478750"/>
            <a:ext cx="1996028" cy="572700"/>
          </a:xfrm>
          <a:prstGeom prst="rect">
            <a:avLst/>
          </a:prstGeom>
          <a:noFill/>
          <a:ln>
            <a:noFill/>
          </a:ln>
        </p:spPr>
      </p:pic>
      <p:pic>
        <p:nvPicPr>
          <p:cNvPr id="98" name="Google Shape;98;p17"/>
          <p:cNvPicPr preferRelativeResize="0"/>
          <p:nvPr/>
        </p:nvPicPr>
        <p:blipFill>
          <a:blip r:embed="rId6">
            <a:alphaModFix/>
          </a:blip>
          <a:stretch>
            <a:fillRect/>
          </a:stretch>
        </p:blipFill>
        <p:spPr>
          <a:xfrm>
            <a:off x="5753837" y="3015150"/>
            <a:ext cx="2847975" cy="39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Field study </a:t>
            </a:r>
            <a:endParaRPr/>
          </a:p>
        </p:txBody>
      </p:sp>
      <p:pic>
        <p:nvPicPr>
          <p:cNvPr id="104" name="Google Shape;104;p18"/>
          <p:cNvPicPr preferRelativeResize="0"/>
          <p:nvPr/>
        </p:nvPicPr>
        <p:blipFill>
          <a:blip r:embed="rId3">
            <a:alphaModFix/>
          </a:blip>
          <a:stretch>
            <a:fillRect/>
          </a:stretch>
        </p:blipFill>
        <p:spPr>
          <a:xfrm>
            <a:off x="1225098" y="1097162"/>
            <a:ext cx="6693800" cy="3259425"/>
          </a:xfrm>
          <a:prstGeom prst="rect">
            <a:avLst/>
          </a:prstGeom>
          <a:noFill/>
          <a:ln>
            <a:noFill/>
          </a:ln>
        </p:spPr>
      </p:pic>
      <p:sp>
        <p:nvSpPr>
          <p:cNvPr id="105" name="Google Shape;105;p18"/>
          <p:cNvSpPr txBox="1"/>
          <p:nvPr/>
        </p:nvSpPr>
        <p:spPr>
          <a:xfrm>
            <a:off x="1369650" y="4157725"/>
            <a:ext cx="5814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Source: https://www.rohm.com/electronics-basics/wireless-charging/wireless-charging-methods </a:t>
            </a:r>
            <a:endParaRPr sz="900">
              <a:solidFill>
                <a:schemeClr val="dk1"/>
              </a:solidFill>
            </a:endParaRPr>
          </a:p>
        </p:txBody>
      </p:sp>
      <p:sp>
        <p:nvSpPr>
          <p:cNvPr id="106" name="Google Shape;106;p18"/>
          <p:cNvSpPr txBox="1"/>
          <p:nvPr/>
        </p:nvSpPr>
        <p:spPr>
          <a:xfrm>
            <a:off x="1009275" y="4480825"/>
            <a:ext cx="785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current method being used for wireless charging is Electromagnetic Induction</a:t>
            </a:r>
            <a:endParaRPr/>
          </a:p>
          <a:p>
            <a:pPr indent="0" lvl="0" marL="0" rtl="0" algn="l">
              <a:spcBef>
                <a:spcPts val="0"/>
              </a:spcBef>
              <a:spcAft>
                <a:spcPts val="0"/>
              </a:spcAft>
              <a:buNone/>
            </a:pPr>
            <a:r>
              <a:rPr lang="en"/>
              <a:t>Magnetic Resonance is the method being used for this project.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5312175" y="1079774"/>
            <a:ext cx="3596100" cy="1922975"/>
          </a:xfrm>
          <a:prstGeom prst="rect">
            <a:avLst/>
          </a:prstGeom>
          <a:noFill/>
          <a:ln>
            <a:noFill/>
          </a:ln>
        </p:spPr>
      </p:pic>
      <p:sp>
        <p:nvSpPr>
          <p:cNvPr id="112" name="Google Shape;112;p19"/>
          <p:cNvSpPr txBox="1"/>
          <p:nvPr/>
        </p:nvSpPr>
        <p:spPr>
          <a:xfrm>
            <a:off x="2825850" y="186600"/>
            <a:ext cx="349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LTSpice Simulation </a:t>
            </a:r>
            <a:endParaRPr sz="3000"/>
          </a:p>
        </p:txBody>
      </p:sp>
      <p:pic>
        <p:nvPicPr>
          <p:cNvPr id="113" name="Google Shape;113;p19"/>
          <p:cNvPicPr preferRelativeResize="0"/>
          <p:nvPr/>
        </p:nvPicPr>
        <p:blipFill>
          <a:blip r:embed="rId4">
            <a:alphaModFix/>
          </a:blip>
          <a:stretch>
            <a:fillRect/>
          </a:stretch>
        </p:blipFill>
        <p:spPr>
          <a:xfrm>
            <a:off x="160225" y="961862"/>
            <a:ext cx="4566225" cy="3219775"/>
          </a:xfrm>
          <a:prstGeom prst="rect">
            <a:avLst/>
          </a:prstGeom>
          <a:noFill/>
          <a:ln>
            <a:noFill/>
          </a:ln>
        </p:spPr>
      </p:pic>
      <p:sp>
        <p:nvSpPr>
          <p:cNvPr id="114" name="Google Shape;114;p19"/>
          <p:cNvSpPr txBox="1"/>
          <p:nvPr/>
        </p:nvSpPr>
        <p:spPr>
          <a:xfrm>
            <a:off x="1792250" y="4310375"/>
            <a:ext cx="511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Simulation matched physical modeling with 0.4 Q factor </a:t>
            </a:r>
            <a:endParaRPr/>
          </a:p>
          <a:p>
            <a:pPr indent="0" lvl="0" marL="0" rtl="0" algn="l">
              <a:spcBef>
                <a:spcPts val="0"/>
              </a:spcBef>
              <a:spcAft>
                <a:spcPts val="0"/>
              </a:spcAft>
              <a:buNone/>
            </a:pPr>
            <a:r>
              <a:t/>
            </a:r>
            <a:endParaRPr/>
          </a:p>
        </p:txBody>
      </p:sp>
      <p:pic>
        <p:nvPicPr>
          <p:cNvPr id="115" name="Google Shape;115;p19"/>
          <p:cNvPicPr preferRelativeResize="0"/>
          <p:nvPr/>
        </p:nvPicPr>
        <p:blipFill>
          <a:blip r:embed="rId5">
            <a:alphaModFix/>
          </a:blip>
          <a:stretch>
            <a:fillRect/>
          </a:stretch>
        </p:blipFill>
        <p:spPr>
          <a:xfrm>
            <a:off x="6051250" y="3130650"/>
            <a:ext cx="2117950" cy="85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20"/>
          <p:cNvSpPr/>
          <p:nvPr/>
        </p:nvSpPr>
        <p:spPr>
          <a:xfrm>
            <a:off x="359175" y="879925"/>
            <a:ext cx="1086000" cy="3496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Amazon </a:t>
            </a:r>
            <a:endParaRPr/>
          </a:p>
          <a:p>
            <a:pPr indent="0" lvl="0" marL="0" rtl="0" algn="l">
              <a:spcBef>
                <a:spcPts val="0"/>
              </a:spcBef>
              <a:spcAft>
                <a:spcPts val="0"/>
              </a:spcAft>
              <a:buNone/>
            </a:pPr>
            <a:r>
              <a:rPr lang="en"/>
              <a:t>Qi </a:t>
            </a:r>
            <a:endParaRPr/>
          </a:p>
          <a:p>
            <a:pPr indent="0" lvl="0" marL="0" rtl="0" algn="l">
              <a:spcBef>
                <a:spcPts val="0"/>
              </a:spcBef>
              <a:spcAft>
                <a:spcPts val="0"/>
              </a:spcAft>
              <a:buNone/>
            </a:pPr>
            <a:r>
              <a:rPr lang="en"/>
              <a:t>Charger Control Board  </a:t>
            </a:r>
            <a:endParaRPr/>
          </a:p>
        </p:txBody>
      </p:sp>
      <p:cxnSp>
        <p:nvCxnSpPr>
          <p:cNvPr id="121" name="Google Shape;121;p20"/>
          <p:cNvCxnSpPr>
            <a:endCxn id="120" idx="1"/>
          </p:cNvCxnSpPr>
          <p:nvPr/>
        </p:nvCxnSpPr>
        <p:spPr>
          <a:xfrm flipH="1" rot="10800000">
            <a:off x="-141825" y="2628325"/>
            <a:ext cx="501000" cy="1140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20"/>
          <p:cNvCxnSpPr>
            <a:endCxn id="120" idx="2"/>
          </p:cNvCxnSpPr>
          <p:nvPr/>
        </p:nvCxnSpPr>
        <p:spPr>
          <a:xfrm rot="10800000">
            <a:off x="902175" y="4376725"/>
            <a:ext cx="8700" cy="455400"/>
          </a:xfrm>
          <a:prstGeom prst="straightConnector1">
            <a:avLst/>
          </a:prstGeom>
          <a:noFill/>
          <a:ln cap="flat" cmpd="sng" w="9525">
            <a:solidFill>
              <a:schemeClr val="dk1"/>
            </a:solidFill>
            <a:prstDash val="solid"/>
            <a:round/>
            <a:headEnd len="med" w="med" type="none"/>
            <a:tailEnd len="med" w="med" type="none"/>
          </a:ln>
        </p:spPr>
      </p:cxnSp>
      <p:sp>
        <p:nvSpPr>
          <p:cNvPr id="123" name="Google Shape;123;p20"/>
          <p:cNvSpPr/>
          <p:nvPr/>
        </p:nvSpPr>
        <p:spPr>
          <a:xfrm>
            <a:off x="3696925" y="1015375"/>
            <a:ext cx="2398800" cy="26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To establish charging contract </a:t>
            </a:r>
            <a:endParaRPr sz="1300"/>
          </a:p>
        </p:txBody>
      </p:sp>
      <p:sp>
        <p:nvSpPr>
          <p:cNvPr id="124" name="Google Shape;124;p20"/>
          <p:cNvSpPr/>
          <p:nvPr/>
        </p:nvSpPr>
        <p:spPr>
          <a:xfrm>
            <a:off x="359175" y="451625"/>
            <a:ext cx="1086000" cy="33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USB Power</a:t>
            </a:r>
            <a:endParaRPr sz="1100"/>
          </a:p>
        </p:txBody>
      </p:sp>
      <p:sp>
        <p:nvSpPr>
          <p:cNvPr id="125" name="Google Shape;125;p20"/>
          <p:cNvSpPr/>
          <p:nvPr/>
        </p:nvSpPr>
        <p:spPr>
          <a:xfrm>
            <a:off x="4820500" y="2396700"/>
            <a:ext cx="1230900" cy="19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Power connection</a:t>
            </a:r>
            <a:endParaRPr sz="900"/>
          </a:p>
        </p:txBody>
      </p:sp>
      <p:sp>
        <p:nvSpPr>
          <p:cNvPr id="126" name="Google Shape;126;p20"/>
          <p:cNvSpPr txBox="1"/>
          <p:nvPr/>
        </p:nvSpPr>
        <p:spPr>
          <a:xfrm>
            <a:off x="3755250" y="199300"/>
            <a:ext cx="3279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Test config</a:t>
            </a:r>
            <a:endParaRPr>
              <a:solidFill>
                <a:schemeClr val="dk1"/>
              </a:solidFill>
            </a:endParaRPr>
          </a:p>
        </p:txBody>
      </p:sp>
      <p:sp>
        <p:nvSpPr>
          <p:cNvPr id="127" name="Google Shape;127;p20"/>
          <p:cNvSpPr txBox="1"/>
          <p:nvPr/>
        </p:nvSpPr>
        <p:spPr>
          <a:xfrm>
            <a:off x="153500" y="4446000"/>
            <a:ext cx="4262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8" name="Google Shape;128;p20"/>
          <p:cNvSpPr txBox="1"/>
          <p:nvPr/>
        </p:nvSpPr>
        <p:spPr>
          <a:xfrm>
            <a:off x="1565875" y="709850"/>
            <a:ext cx="29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29" name="Google Shape;129;p20"/>
          <p:cNvSpPr txBox="1"/>
          <p:nvPr/>
        </p:nvSpPr>
        <p:spPr>
          <a:xfrm>
            <a:off x="1608525" y="2026375"/>
            <a:ext cx="29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t>
            </a:r>
            <a:endParaRPr/>
          </a:p>
        </p:txBody>
      </p:sp>
      <p:sp>
        <p:nvSpPr>
          <p:cNvPr id="130" name="Google Shape;130;p20"/>
          <p:cNvSpPr txBox="1"/>
          <p:nvPr/>
        </p:nvSpPr>
        <p:spPr>
          <a:xfrm>
            <a:off x="1565875" y="3533075"/>
            <a:ext cx="29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a:r>
            <a:endParaRPr/>
          </a:p>
        </p:txBody>
      </p:sp>
      <p:pic>
        <p:nvPicPr>
          <p:cNvPr id="131" name="Google Shape;131;p20"/>
          <p:cNvPicPr preferRelativeResize="0"/>
          <p:nvPr/>
        </p:nvPicPr>
        <p:blipFill rotWithShape="1">
          <a:blip r:embed="rId3">
            <a:alphaModFix/>
          </a:blip>
          <a:srcRect b="0" l="0" r="0" t="0"/>
          <a:stretch/>
        </p:blipFill>
        <p:spPr>
          <a:xfrm>
            <a:off x="3095902" y="599507"/>
            <a:ext cx="510550" cy="1021082"/>
          </a:xfrm>
          <a:prstGeom prst="rect">
            <a:avLst/>
          </a:prstGeom>
          <a:noFill/>
          <a:ln>
            <a:noFill/>
          </a:ln>
        </p:spPr>
      </p:pic>
      <p:cxnSp>
        <p:nvCxnSpPr>
          <p:cNvPr id="132" name="Google Shape;132;p20"/>
          <p:cNvCxnSpPr/>
          <p:nvPr/>
        </p:nvCxnSpPr>
        <p:spPr>
          <a:xfrm flipH="1" rot="10800000">
            <a:off x="1445175" y="1073450"/>
            <a:ext cx="625500" cy="540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20"/>
          <p:cNvCxnSpPr/>
          <p:nvPr/>
        </p:nvCxnSpPr>
        <p:spPr>
          <a:xfrm>
            <a:off x="1453500" y="3973500"/>
            <a:ext cx="3046500" cy="4500"/>
          </a:xfrm>
          <a:prstGeom prst="straightConnector1">
            <a:avLst/>
          </a:prstGeom>
          <a:noFill/>
          <a:ln cap="flat" cmpd="sng" w="9525">
            <a:solidFill>
              <a:schemeClr val="dk2"/>
            </a:solidFill>
            <a:prstDash val="solid"/>
            <a:round/>
            <a:headEnd len="med" w="med" type="none"/>
            <a:tailEnd len="med" w="med" type="none"/>
          </a:ln>
        </p:spPr>
      </p:cxnSp>
      <p:pic>
        <p:nvPicPr>
          <p:cNvPr id="134" name="Google Shape;134;p20"/>
          <p:cNvPicPr preferRelativeResize="0"/>
          <p:nvPr/>
        </p:nvPicPr>
        <p:blipFill>
          <a:blip r:embed="rId4">
            <a:alphaModFix/>
          </a:blip>
          <a:stretch>
            <a:fillRect/>
          </a:stretch>
        </p:blipFill>
        <p:spPr>
          <a:xfrm rot="5400000">
            <a:off x="-132463" y="2660513"/>
            <a:ext cx="2054400" cy="1019925"/>
          </a:xfrm>
          <a:prstGeom prst="rect">
            <a:avLst/>
          </a:prstGeom>
          <a:noFill/>
          <a:ln>
            <a:noFill/>
          </a:ln>
        </p:spPr>
      </p:pic>
      <p:pic>
        <p:nvPicPr>
          <p:cNvPr id="135" name="Google Shape;135;p20"/>
          <p:cNvPicPr preferRelativeResize="0"/>
          <p:nvPr/>
        </p:nvPicPr>
        <p:blipFill>
          <a:blip r:embed="rId5">
            <a:alphaModFix/>
          </a:blip>
          <a:stretch>
            <a:fillRect/>
          </a:stretch>
        </p:blipFill>
        <p:spPr>
          <a:xfrm>
            <a:off x="2061502" y="695277"/>
            <a:ext cx="995300" cy="905169"/>
          </a:xfrm>
          <a:prstGeom prst="rect">
            <a:avLst/>
          </a:prstGeom>
          <a:noFill/>
          <a:ln>
            <a:noFill/>
          </a:ln>
        </p:spPr>
      </p:pic>
      <p:sp>
        <p:nvSpPr>
          <p:cNvPr id="136" name="Google Shape;136;p20"/>
          <p:cNvSpPr/>
          <p:nvPr/>
        </p:nvSpPr>
        <p:spPr>
          <a:xfrm>
            <a:off x="1435200" y="1038050"/>
            <a:ext cx="81000" cy="762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1435200" y="2501700"/>
            <a:ext cx="81000" cy="762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1435200" y="4016050"/>
            <a:ext cx="81000" cy="762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0"/>
          <p:cNvPicPr preferRelativeResize="0"/>
          <p:nvPr/>
        </p:nvPicPr>
        <p:blipFill>
          <a:blip r:embed="rId6">
            <a:alphaModFix/>
          </a:blip>
          <a:stretch>
            <a:fillRect/>
          </a:stretch>
        </p:blipFill>
        <p:spPr>
          <a:xfrm>
            <a:off x="3606825" y="2122550"/>
            <a:ext cx="1028400" cy="836432"/>
          </a:xfrm>
          <a:prstGeom prst="rect">
            <a:avLst/>
          </a:prstGeom>
          <a:noFill/>
          <a:ln>
            <a:noFill/>
          </a:ln>
        </p:spPr>
      </p:pic>
      <p:sp>
        <p:nvSpPr>
          <p:cNvPr id="140" name="Google Shape;140;p20"/>
          <p:cNvSpPr/>
          <p:nvPr/>
        </p:nvSpPr>
        <p:spPr>
          <a:xfrm>
            <a:off x="3110575" y="1770500"/>
            <a:ext cx="446700" cy="33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Tx</a:t>
            </a:r>
            <a:endParaRPr sz="1100"/>
          </a:p>
        </p:txBody>
      </p:sp>
      <p:sp>
        <p:nvSpPr>
          <p:cNvPr id="141" name="Google Shape;141;p20"/>
          <p:cNvSpPr/>
          <p:nvPr/>
        </p:nvSpPr>
        <p:spPr>
          <a:xfrm>
            <a:off x="3616250" y="1770500"/>
            <a:ext cx="446700" cy="33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Rx</a:t>
            </a:r>
            <a:endParaRPr sz="1200"/>
          </a:p>
        </p:txBody>
      </p:sp>
      <p:cxnSp>
        <p:nvCxnSpPr>
          <p:cNvPr id="142" name="Google Shape;142;p20"/>
          <p:cNvCxnSpPr>
            <a:endCxn id="143" idx="1"/>
          </p:cNvCxnSpPr>
          <p:nvPr/>
        </p:nvCxnSpPr>
        <p:spPr>
          <a:xfrm>
            <a:off x="1546795" y="2542646"/>
            <a:ext cx="1126200" cy="1110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20"/>
          <p:cNvSpPr/>
          <p:nvPr/>
        </p:nvSpPr>
        <p:spPr>
          <a:xfrm>
            <a:off x="6796875" y="2143275"/>
            <a:ext cx="2032500" cy="6378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Oscilloscope </a:t>
            </a:r>
            <a:endParaRPr sz="1800"/>
          </a:p>
        </p:txBody>
      </p:sp>
      <p:cxnSp>
        <p:nvCxnSpPr>
          <p:cNvPr id="145" name="Google Shape;145;p20"/>
          <p:cNvCxnSpPr/>
          <p:nvPr/>
        </p:nvCxnSpPr>
        <p:spPr>
          <a:xfrm flipH="1">
            <a:off x="4617000" y="2736000"/>
            <a:ext cx="2169000" cy="9000"/>
          </a:xfrm>
          <a:prstGeom prst="straightConnector1">
            <a:avLst/>
          </a:prstGeom>
          <a:noFill/>
          <a:ln cap="flat" cmpd="sng" w="38100">
            <a:solidFill>
              <a:srgbClr val="9900FF"/>
            </a:solidFill>
            <a:prstDash val="solid"/>
            <a:round/>
            <a:headEnd len="med" w="med" type="none"/>
            <a:tailEnd len="med" w="med" type="none"/>
          </a:ln>
        </p:spPr>
      </p:cxnSp>
      <p:cxnSp>
        <p:nvCxnSpPr>
          <p:cNvPr id="146" name="Google Shape;146;p20"/>
          <p:cNvCxnSpPr/>
          <p:nvPr/>
        </p:nvCxnSpPr>
        <p:spPr>
          <a:xfrm rot="10800000">
            <a:off x="4608000" y="2241000"/>
            <a:ext cx="2187000" cy="18000"/>
          </a:xfrm>
          <a:prstGeom prst="straightConnector1">
            <a:avLst/>
          </a:prstGeom>
          <a:noFill/>
          <a:ln cap="flat" cmpd="sng" w="38100">
            <a:solidFill>
              <a:srgbClr val="9900FF"/>
            </a:solidFill>
            <a:prstDash val="solid"/>
            <a:round/>
            <a:headEnd len="med" w="med" type="none"/>
            <a:tailEnd len="med" w="med" type="none"/>
          </a:ln>
        </p:spPr>
      </p:cxnSp>
      <p:pic>
        <p:nvPicPr>
          <p:cNvPr id="143" name="Google Shape;143;p20"/>
          <p:cNvPicPr preferRelativeResize="0"/>
          <p:nvPr/>
        </p:nvPicPr>
        <p:blipFill>
          <a:blip r:embed="rId5">
            <a:alphaModFix/>
          </a:blip>
          <a:stretch>
            <a:fillRect/>
          </a:stretch>
        </p:blipFill>
        <p:spPr>
          <a:xfrm>
            <a:off x="2672995" y="2135534"/>
            <a:ext cx="919682" cy="836425"/>
          </a:xfrm>
          <a:prstGeom prst="rect">
            <a:avLst/>
          </a:prstGeom>
          <a:noFill/>
          <a:ln>
            <a:noFill/>
          </a:ln>
        </p:spPr>
      </p:pic>
      <p:sp>
        <p:nvSpPr>
          <p:cNvPr id="147" name="Google Shape;147;p20"/>
          <p:cNvSpPr/>
          <p:nvPr/>
        </p:nvSpPr>
        <p:spPr>
          <a:xfrm>
            <a:off x="2871000" y="3222000"/>
            <a:ext cx="2169000" cy="11970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20"/>
          <p:cNvCxnSpPr>
            <a:endCxn id="147" idx="1"/>
          </p:cNvCxnSpPr>
          <p:nvPr/>
        </p:nvCxnSpPr>
        <p:spPr>
          <a:xfrm>
            <a:off x="-189000" y="3798000"/>
            <a:ext cx="3060000" cy="225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20"/>
          <p:cNvSpPr/>
          <p:nvPr/>
        </p:nvSpPr>
        <p:spPr>
          <a:xfrm>
            <a:off x="5801550" y="4364925"/>
            <a:ext cx="1230900" cy="19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Power connection</a:t>
            </a:r>
            <a:endParaRPr sz="900"/>
          </a:p>
        </p:txBody>
      </p:sp>
      <p:pic>
        <p:nvPicPr>
          <p:cNvPr id="150" name="Google Shape;150;p20"/>
          <p:cNvPicPr preferRelativeResize="0"/>
          <p:nvPr/>
        </p:nvPicPr>
        <p:blipFill>
          <a:blip r:embed="rId6">
            <a:alphaModFix/>
          </a:blip>
          <a:stretch>
            <a:fillRect/>
          </a:stretch>
        </p:blipFill>
        <p:spPr>
          <a:xfrm>
            <a:off x="4880850" y="3391038"/>
            <a:ext cx="1028400" cy="836432"/>
          </a:xfrm>
          <a:prstGeom prst="rect">
            <a:avLst/>
          </a:prstGeom>
          <a:noFill/>
          <a:ln>
            <a:noFill/>
          </a:ln>
        </p:spPr>
      </p:pic>
      <p:sp>
        <p:nvSpPr>
          <p:cNvPr id="151" name="Google Shape;151;p20"/>
          <p:cNvSpPr/>
          <p:nvPr/>
        </p:nvSpPr>
        <p:spPr>
          <a:xfrm>
            <a:off x="6931500" y="3463913"/>
            <a:ext cx="2032500" cy="6378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Oscilloscope </a:t>
            </a:r>
            <a:endParaRPr sz="1800"/>
          </a:p>
        </p:txBody>
      </p:sp>
      <p:cxnSp>
        <p:nvCxnSpPr>
          <p:cNvPr id="152" name="Google Shape;152;p20"/>
          <p:cNvCxnSpPr/>
          <p:nvPr/>
        </p:nvCxnSpPr>
        <p:spPr>
          <a:xfrm rot="10800000">
            <a:off x="5904000" y="4041000"/>
            <a:ext cx="1044000" cy="9000"/>
          </a:xfrm>
          <a:prstGeom prst="straightConnector1">
            <a:avLst/>
          </a:prstGeom>
          <a:noFill/>
          <a:ln cap="flat" cmpd="sng" w="38100">
            <a:solidFill>
              <a:srgbClr val="9900FF"/>
            </a:solidFill>
            <a:prstDash val="solid"/>
            <a:round/>
            <a:headEnd len="med" w="med" type="none"/>
            <a:tailEnd len="med" w="med" type="none"/>
          </a:ln>
        </p:spPr>
      </p:cxnSp>
      <p:cxnSp>
        <p:nvCxnSpPr>
          <p:cNvPr id="153" name="Google Shape;153;p20"/>
          <p:cNvCxnSpPr/>
          <p:nvPr/>
        </p:nvCxnSpPr>
        <p:spPr>
          <a:xfrm rot="10800000">
            <a:off x="5931000" y="3573000"/>
            <a:ext cx="999000" cy="0"/>
          </a:xfrm>
          <a:prstGeom prst="straightConnector1">
            <a:avLst/>
          </a:prstGeom>
          <a:noFill/>
          <a:ln cap="flat" cmpd="sng" w="38100">
            <a:solidFill>
              <a:srgbClr val="9900FF"/>
            </a:solidFill>
            <a:prstDash val="solid"/>
            <a:round/>
            <a:headEnd len="med" w="med" type="none"/>
            <a:tailEnd len="med" w="med" type="none"/>
          </a:ln>
        </p:spPr>
      </p:cxnSp>
      <p:sp>
        <p:nvSpPr>
          <p:cNvPr id="154" name="Google Shape;154;p20"/>
          <p:cNvSpPr txBox="1"/>
          <p:nvPr/>
        </p:nvSpPr>
        <p:spPr>
          <a:xfrm>
            <a:off x="7317475" y="91600"/>
            <a:ext cx="15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5" name="Google Shape;155;p20"/>
          <p:cNvSpPr txBox="1"/>
          <p:nvPr/>
        </p:nvSpPr>
        <p:spPr>
          <a:xfrm>
            <a:off x="6790150" y="1572650"/>
            <a:ext cx="20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Charging sends a signal of 365 kHz.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1"/>
          <p:cNvSpPr/>
          <p:nvPr/>
        </p:nvSpPr>
        <p:spPr>
          <a:xfrm>
            <a:off x="3974950" y="809850"/>
            <a:ext cx="2032500" cy="63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Function Generator </a:t>
            </a:r>
            <a:endParaRPr sz="1800"/>
          </a:p>
        </p:txBody>
      </p:sp>
      <p:cxnSp>
        <p:nvCxnSpPr>
          <p:cNvPr id="161" name="Google Shape;161;p21"/>
          <p:cNvCxnSpPr>
            <a:endCxn id="162" idx="2"/>
          </p:cNvCxnSpPr>
          <p:nvPr/>
        </p:nvCxnSpPr>
        <p:spPr>
          <a:xfrm flipH="1">
            <a:off x="4480675" y="1433625"/>
            <a:ext cx="5700" cy="441900"/>
          </a:xfrm>
          <a:prstGeom prst="straightConnector1">
            <a:avLst/>
          </a:prstGeom>
          <a:noFill/>
          <a:ln cap="flat" cmpd="sng" w="38100">
            <a:solidFill>
              <a:schemeClr val="lt1"/>
            </a:solidFill>
            <a:prstDash val="solid"/>
            <a:round/>
            <a:headEnd len="med" w="med" type="none"/>
            <a:tailEnd len="med" w="med" type="none"/>
          </a:ln>
        </p:spPr>
      </p:cxnSp>
      <p:sp>
        <p:nvSpPr>
          <p:cNvPr id="163" name="Google Shape;163;p21"/>
          <p:cNvSpPr txBox="1"/>
          <p:nvPr/>
        </p:nvSpPr>
        <p:spPr>
          <a:xfrm>
            <a:off x="4128275" y="121800"/>
            <a:ext cx="42513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Testing Tx/Rx Diode Power Transfer  </a:t>
            </a:r>
            <a:endParaRPr sz="1800">
              <a:solidFill>
                <a:schemeClr val="dk1"/>
              </a:solidFill>
            </a:endParaRPr>
          </a:p>
        </p:txBody>
      </p:sp>
      <p:sp>
        <p:nvSpPr>
          <p:cNvPr id="164" name="Google Shape;164;p21"/>
          <p:cNvSpPr/>
          <p:nvPr/>
        </p:nvSpPr>
        <p:spPr>
          <a:xfrm>
            <a:off x="4022575" y="4337175"/>
            <a:ext cx="2032500" cy="6378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Oscilloscope </a:t>
            </a:r>
            <a:endParaRPr sz="1800"/>
          </a:p>
        </p:txBody>
      </p:sp>
      <p:pic>
        <p:nvPicPr>
          <p:cNvPr id="165" name="Google Shape;165;p21"/>
          <p:cNvPicPr preferRelativeResize="0"/>
          <p:nvPr/>
        </p:nvPicPr>
        <p:blipFill>
          <a:blip r:embed="rId3">
            <a:alphaModFix/>
          </a:blip>
          <a:stretch>
            <a:fillRect/>
          </a:stretch>
        </p:blipFill>
        <p:spPr>
          <a:xfrm>
            <a:off x="0" y="0"/>
            <a:ext cx="3573775" cy="4767950"/>
          </a:xfrm>
          <a:prstGeom prst="rect">
            <a:avLst/>
          </a:prstGeom>
          <a:noFill/>
          <a:ln>
            <a:noFill/>
          </a:ln>
        </p:spPr>
      </p:pic>
      <p:sp>
        <p:nvSpPr>
          <p:cNvPr id="162" name="Google Shape;162;p21"/>
          <p:cNvSpPr/>
          <p:nvPr/>
        </p:nvSpPr>
        <p:spPr>
          <a:xfrm>
            <a:off x="4480675" y="1556625"/>
            <a:ext cx="660000" cy="637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Tx White coil </a:t>
            </a:r>
            <a:endParaRPr sz="300"/>
          </a:p>
        </p:txBody>
      </p:sp>
      <p:cxnSp>
        <p:nvCxnSpPr>
          <p:cNvPr id="166" name="Google Shape;166;p21"/>
          <p:cNvCxnSpPr>
            <a:stCxn id="167" idx="0"/>
            <a:endCxn id="168" idx="2"/>
          </p:cNvCxnSpPr>
          <p:nvPr/>
        </p:nvCxnSpPr>
        <p:spPr>
          <a:xfrm rot="10800000">
            <a:off x="4480725" y="2756350"/>
            <a:ext cx="15000" cy="911700"/>
          </a:xfrm>
          <a:prstGeom prst="straightConnector1">
            <a:avLst/>
          </a:prstGeom>
          <a:noFill/>
          <a:ln cap="flat" cmpd="sng" w="38100">
            <a:solidFill>
              <a:srgbClr val="0000FF"/>
            </a:solidFill>
            <a:prstDash val="solid"/>
            <a:round/>
            <a:headEnd len="med" w="med" type="none"/>
            <a:tailEnd len="med" w="med" type="none"/>
          </a:ln>
        </p:spPr>
      </p:cxnSp>
      <p:sp>
        <p:nvSpPr>
          <p:cNvPr id="168" name="Google Shape;168;p21"/>
          <p:cNvSpPr/>
          <p:nvPr/>
        </p:nvSpPr>
        <p:spPr>
          <a:xfrm>
            <a:off x="4480675" y="2437325"/>
            <a:ext cx="660000" cy="637800"/>
          </a:xfrm>
          <a:prstGeom prst="flowChartConnector">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Rx Blue coil </a:t>
            </a:r>
            <a:endParaRPr sz="300"/>
          </a:p>
        </p:txBody>
      </p:sp>
      <p:sp>
        <p:nvSpPr>
          <p:cNvPr id="169" name="Google Shape;169;p21"/>
          <p:cNvSpPr/>
          <p:nvPr/>
        </p:nvSpPr>
        <p:spPr>
          <a:xfrm rot="-5400000">
            <a:off x="4722347" y="3248931"/>
            <a:ext cx="232200" cy="258300"/>
          </a:xfrm>
          <a:prstGeom prst="flowChartDelay">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21"/>
          <p:cNvCxnSpPr>
            <a:endCxn id="171" idx="0"/>
          </p:cNvCxnSpPr>
          <p:nvPr/>
        </p:nvCxnSpPr>
        <p:spPr>
          <a:xfrm>
            <a:off x="5143525" y="2742000"/>
            <a:ext cx="3300" cy="912000"/>
          </a:xfrm>
          <a:prstGeom prst="straightConnector1">
            <a:avLst/>
          </a:prstGeom>
          <a:noFill/>
          <a:ln cap="flat" cmpd="sng" w="38100">
            <a:solidFill>
              <a:srgbClr val="0000FF"/>
            </a:solidFill>
            <a:prstDash val="solid"/>
            <a:round/>
            <a:headEnd len="med" w="med" type="none"/>
            <a:tailEnd len="med" w="med" type="none"/>
          </a:ln>
        </p:spPr>
      </p:cxnSp>
      <p:cxnSp>
        <p:nvCxnSpPr>
          <p:cNvPr id="172" name="Google Shape;172;p21"/>
          <p:cNvCxnSpPr/>
          <p:nvPr/>
        </p:nvCxnSpPr>
        <p:spPr>
          <a:xfrm rot="10800000">
            <a:off x="4767275" y="3495575"/>
            <a:ext cx="0" cy="202500"/>
          </a:xfrm>
          <a:prstGeom prst="straightConnector1">
            <a:avLst/>
          </a:prstGeom>
          <a:noFill/>
          <a:ln cap="flat" cmpd="sng" w="38100">
            <a:solidFill>
              <a:schemeClr val="lt2"/>
            </a:solidFill>
            <a:prstDash val="solid"/>
            <a:round/>
            <a:headEnd len="med" w="med" type="none"/>
            <a:tailEnd len="med" w="med" type="none"/>
          </a:ln>
        </p:spPr>
      </p:cxnSp>
      <p:cxnSp>
        <p:nvCxnSpPr>
          <p:cNvPr id="173" name="Google Shape;173;p21"/>
          <p:cNvCxnSpPr/>
          <p:nvPr/>
        </p:nvCxnSpPr>
        <p:spPr>
          <a:xfrm flipH="1">
            <a:off x="4924750" y="3491525"/>
            <a:ext cx="5100" cy="231000"/>
          </a:xfrm>
          <a:prstGeom prst="straightConnector1">
            <a:avLst/>
          </a:prstGeom>
          <a:noFill/>
          <a:ln cap="flat" cmpd="sng" w="38100">
            <a:solidFill>
              <a:schemeClr val="lt2"/>
            </a:solidFill>
            <a:prstDash val="solid"/>
            <a:round/>
            <a:headEnd len="med" w="med" type="none"/>
            <a:tailEnd len="med" w="med" type="none"/>
          </a:ln>
        </p:spPr>
      </p:cxnSp>
      <p:cxnSp>
        <p:nvCxnSpPr>
          <p:cNvPr id="174" name="Google Shape;174;p21"/>
          <p:cNvCxnSpPr>
            <a:endCxn id="171" idx="2"/>
          </p:cNvCxnSpPr>
          <p:nvPr/>
        </p:nvCxnSpPr>
        <p:spPr>
          <a:xfrm flipH="1" rot="10800000">
            <a:off x="4929925" y="3692100"/>
            <a:ext cx="176400" cy="2700"/>
          </a:xfrm>
          <a:prstGeom prst="straightConnector1">
            <a:avLst/>
          </a:prstGeom>
          <a:noFill/>
          <a:ln cap="flat" cmpd="sng" w="38100">
            <a:solidFill>
              <a:schemeClr val="lt2"/>
            </a:solidFill>
            <a:prstDash val="solid"/>
            <a:round/>
            <a:headEnd len="med" w="med" type="none"/>
            <a:tailEnd len="med" w="med" type="none"/>
          </a:ln>
        </p:spPr>
      </p:cxnSp>
      <p:cxnSp>
        <p:nvCxnSpPr>
          <p:cNvPr id="175" name="Google Shape;175;p21"/>
          <p:cNvCxnSpPr>
            <a:stCxn id="167" idx="6"/>
          </p:cNvCxnSpPr>
          <p:nvPr/>
        </p:nvCxnSpPr>
        <p:spPr>
          <a:xfrm flipH="1" rot="10800000">
            <a:off x="4536225" y="3702850"/>
            <a:ext cx="250200" cy="3300"/>
          </a:xfrm>
          <a:prstGeom prst="straightConnector1">
            <a:avLst/>
          </a:prstGeom>
          <a:noFill/>
          <a:ln cap="flat" cmpd="sng" w="38100">
            <a:solidFill>
              <a:schemeClr val="lt2"/>
            </a:solidFill>
            <a:prstDash val="solid"/>
            <a:round/>
            <a:headEnd len="med" w="med" type="none"/>
            <a:tailEnd len="med" w="med" type="none"/>
          </a:ln>
        </p:spPr>
      </p:cxnSp>
      <p:sp>
        <p:nvSpPr>
          <p:cNvPr id="171" name="Google Shape;171;p21"/>
          <p:cNvSpPr/>
          <p:nvPr/>
        </p:nvSpPr>
        <p:spPr>
          <a:xfrm>
            <a:off x="5106325" y="3654000"/>
            <a:ext cx="81000" cy="762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4455225" y="3668050"/>
            <a:ext cx="81000" cy="762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21"/>
          <p:cNvCxnSpPr>
            <a:endCxn id="171" idx="4"/>
          </p:cNvCxnSpPr>
          <p:nvPr/>
        </p:nvCxnSpPr>
        <p:spPr>
          <a:xfrm rot="10800000">
            <a:off x="5146825" y="3730200"/>
            <a:ext cx="8700" cy="603600"/>
          </a:xfrm>
          <a:prstGeom prst="straightConnector1">
            <a:avLst/>
          </a:prstGeom>
          <a:noFill/>
          <a:ln cap="flat" cmpd="sng" w="38100">
            <a:solidFill>
              <a:srgbClr val="9900FF"/>
            </a:solidFill>
            <a:prstDash val="solid"/>
            <a:round/>
            <a:headEnd len="med" w="med" type="none"/>
            <a:tailEnd len="med" w="med" type="none"/>
          </a:ln>
        </p:spPr>
      </p:cxnSp>
      <p:cxnSp>
        <p:nvCxnSpPr>
          <p:cNvPr id="177" name="Google Shape;177;p21"/>
          <p:cNvCxnSpPr/>
          <p:nvPr/>
        </p:nvCxnSpPr>
        <p:spPr>
          <a:xfrm rot="10800000">
            <a:off x="4493325" y="3733950"/>
            <a:ext cx="4800" cy="596100"/>
          </a:xfrm>
          <a:prstGeom prst="straightConnector1">
            <a:avLst/>
          </a:prstGeom>
          <a:noFill/>
          <a:ln cap="flat" cmpd="sng" w="38100">
            <a:solidFill>
              <a:srgbClr val="9900FF"/>
            </a:solidFill>
            <a:prstDash val="solid"/>
            <a:round/>
            <a:headEnd len="med" w="med" type="none"/>
            <a:tailEnd len="med" w="med" type="none"/>
          </a:ln>
        </p:spPr>
      </p:cxnSp>
      <p:cxnSp>
        <p:nvCxnSpPr>
          <p:cNvPr id="178" name="Google Shape;178;p21"/>
          <p:cNvCxnSpPr>
            <a:endCxn id="162" idx="6"/>
          </p:cNvCxnSpPr>
          <p:nvPr/>
        </p:nvCxnSpPr>
        <p:spPr>
          <a:xfrm flipH="1">
            <a:off x="5140675" y="1462125"/>
            <a:ext cx="2700" cy="413400"/>
          </a:xfrm>
          <a:prstGeom prst="straightConnector1">
            <a:avLst/>
          </a:prstGeom>
          <a:noFill/>
          <a:ln cap="flat" cmpd="sng" w="38100">
            <a:solidFill>
              <a:schemeClr val="lt1"/>
            </a:solidFill>
            <a:prstDash val="solid"/>
            <a:round/>
            <a:headEnd len="med" w="med" type="none"/>
            <a:tailEnd len="med" w="med" type="none"/>
          </a:ln>
        </p:spPr>
      </p:cxnSp>
      <p:sp>
        <p:nvSpPr>
          <p:cNvPr id="179" name="Google Shape;179;p21"/>
          <p:cNvSpPr txBox="1"/>
          <p:nvPr/>
        </p:nvSpPr>
        <p:spPr>
          <a:xfrm>
            <a:off x="5954125" y="1433575"/>
            <a:ext cx="30000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Input is 760 kHz, 5 Vpp </a:t>
            </a:r>
            <a:endParaRPr sz="1800"/>
          </a:p>
          <a:p>
            <a:pPr indent="0" lvl="0" marL="0" rtl="0" algn="l">
              <a:spcBef>
                <a:spcPts val="0"/>
              </a:spcBef>
              <a:spcAft>
                <a:spcPts val="0"/>
              </a:spcAft>
              <a:buNone/>
            </a:pPr>
            <a:r>
              <a:rPr lang="en" sz="1800"/>
              <a:t>Coil Inductance is 193.7 uH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a:p>
        </p:txBody>
      </p:sp>
      <p:sp>
        <p:nvSpPr>
          <p:cNvPr id="180" name="Google Shape;180;p21"/>
          <p:cNvSpPr txBox="1"/>
          <p:nvPr/>
        </p:nvSpPr>
        <p:spPr>
          <a:xfrm>
            <a:off x="6007450" y="3668050"/>
            <a:ext cx="30000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t>Output is 760 kHz, 1.1 Vpp</a:t>
            </a:r>
            <a:endParaRPr sz="1800"/>
          </a:p>
          <a:p>
            <a:pPr indent="0" lvl="0" marL="0" rtl="0" algn="l">
              <a:spcBef>
                <a:spcPts val="0"/>
              </a:spcBef>
              <a:spcAft>
                <a:spcPts val="0"/>
              </a:spcAft>
              <a:buNone/>
            </a:pPr>
            <a:r>
              <a:rPr lang="en" sz="1800"/>
              <a:t>Coil Inductance is 90.4 uH </a:t>
            </a:r>
            <a:endParaRPr sz="1800"/>
          </a:p>
          <a:p>
            <a:pPr indent="0" lvl="0" marL="0" rtl="0" algn="l">
              <a:lnSpc>
                <a:spcPct val="115000"/>
              </a:lnSpc>
              <a:spcBef>
                <a:spcPts val="0"/>
              </a:spcBef>
              <a:spcAft>
                <a:spcPts val="0"/>
              </a:spcAft>
              <a:buNone/>
            </a:pPr>
            <a:r>
              <a:rPr lang="en" sz="1800"/>
              <a:t>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